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051"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FB0798-2F8B-4C97-BA08-22FC1FE97DB2}" type="datetimeFigureOut">
              <a:rPr lang="es-ES" smtClean="0"/>
              <a:pPr/>
              <a:t>30/03/2020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C2F1E2-6930-4C1D-BDB7-0BBF2391C7B2}"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AC2F1E2-6930-4C1D-BDB7-0BBF2391C7B2}" type="slidenum">
              <a:rPr lang="es-ES" smtClean="0"/>
              <a:pPr/>
              <a:t>13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AC2F1E2-6930-4C1D-BDB7-0BBF2391C7B2}" type="slidenum">
              <a:rPr lang="es-ES" smtClean="0"/>
              <a:pPr/>
              <a:t>24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8AC4139-F754-497B-8D42-7DC59385A4A6}" type="datetimeFigureOut">
              <a:rPr lang="es-ES" smtClean="0"/>
              <a:pPr/>
              <a:t>30/03/2020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78369E-38F9-460D-BEA3-CB3A298D080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8AC4139-F754-497B-8D42-7DC59385A4A6}" type="datetimeFigureOut">
              <a:rPr lang="es-ES" smtClean="0"/>
              <a:pPr/>
              <a:t>30/03/2020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78369E-38F9-460D-BEA3-CB3A298D080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8AC4139-F754-497B-8D42-7DC59385A4A6}" type="datetimeFigureOut">
              <a:rPr lang="es-ES" smtClean="0"/>
              <a:pPr/>
              <a:t>30/03/2020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78369E-38F9-460D-BEA3-CB3A298D080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8AC4139-F754-497B-8D42-7DC59385A4A6}" type="datetimeFigureOut">
              <a:rPr lang="es-ES" smtClean="0"/>
              <a:pPr/>
              <a:t>30/03/2020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78369E-38F9-460D-BEA3-CB3A298D080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8AC4139-F754-497B-8D42-7DC59385A4A6}" type="datetimeFigureOut">
              <a:rPr lang="es-ES" smtClean="0"/>
              <a:pPr/>
              <a:t>30/03/2020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78369E-38F9-460D-BEA3-CB3A298D080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8AC4139-F754-497B-8D42-7DC59385A4A6}" type="datetimeFigureOut">
              <a:rPr lang="es-ES" smtClean="0"/>
              <a:pPr/>
              <a:t>30/03/2020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B78369E-38F9-460D-BEA3-CB3A298D080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8AC4139-F754-497B-8D42-7DC59385A4A6}" type="datetimeFigureOut">
              <a:rPr lang="es-ES" smtClean="0"/>
              <a:pPr/>
              <a:t>30/03/2020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B78369E-38F9-460D-BEA3-CB3A298D080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8AC4139-F754-497B-8D42-7DC59385A4A6}" type="datetimeFigureOut">
              <a:rPr lang="es-ES" smtClean="0"/>
              <a:pPr/>
              <a:t>30/03/2020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B78369E-38F9-460D-BEA3-CB3A298D080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8AC4139-F754-497B-8D42-7DC59385A4A6}" type="datetimeFigureOut">
              <a:rPr lang="es-ES" smtClean="0"/>
              <a:pPr/>
              <a:t>30/03/2020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B78369E-38F9-460D-BEA3-CB3A298D080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8AC4139-F754-497B-8D42-7DC59385A4A6}" type="datetimeFigureOut">
              <a:rPr lang="es-ES" smtClean="0"/>
              <a:pPr/>
              <a:t>30/03/2020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B78369E-38F9-460D-BEA3-CB3A298D080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8AC4139-F754-497B-8D42-7DC59385A4A6}" type="datetimeFigureOut">
              <a:rPr lang="es-ES" smtClean="0"/>
              <a:pPr/>
              <a:t>30/03/2020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B78369E-38F9-460D-BEA3-CB3A298D080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C4139-F754-497B-8D42-7DC59385A4A6}" type="datetimeFigureOut">
              <a:rPr lang="es-ES" smtClean="0"/>
              <a:pPr/>
              <a:t>30/03/2020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8369E-38F9-460D-BEA3-CB3A298D080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NILWf4UaJAo" TargetMode="External"/><Relationship Id="rId2" Type="http://schemas.openxmlformats.org/officeDocument/2006/relationships/hyperlink" Target="https://www.youtube.com/watch?v=JdvANpqZ3W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HISTORIACOLLEGE@GMAIL.COM"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42976" y="285728"/>
            <a:ext cx="6015303" cy="6072230"/>
          </a:xfrm>
          <a:prstGeom prst="rect">
            <a:avLst/>
          </a:prstGeom>
          <a:noFill/>
          <a:ln w="9525">
            <a:noFill/>
            <a:miter lim="800000"/>
            <a:headEnd/>
            <a:tailEnd/>
          </a:ln>
          <a:effectLst/>
        </p:spPr>
      </p:pic>
      <p:sp>
        <p:nvSpPr>
          <p:cNvPr id="2" name="1 Título"/>
          <p:cNvSpPr>
            <a:spLocks noGrp="1"/>
          </p:cNvSpPr>
          <p:nvPr>
            <p:ph type="ctrTitle"/>
          </p:nvPr>
        </p:nvSpPr>
        <p:spPr>
          <a:xfrm>
            <a:off x="571472" y="857232"/>
            <a:ext cx="7772400" cy="1327149"/>
          </a:xfrm>
        </p:spPr>
        <p:txBody>
          <a:bodyPr/>
          <a:lstStyle/>
          <a:p>
            <a:r>
              <a:rPr lang="es-ES" b="1" dirty="0" smtClean="0"/>
              <a:t>EL HUMANISMO</a:t>
            </a:r>
            <a:endParaRPr lang="es-ES" b="1" dirty="0"/>
          </a:p>
        </p:txBody>
      </p:sp>
      <p:sp>
        <p:nvSpPr>
          <p:cNvPr id="5" name="4 CuadroTexto"/>
          <p:cNvSpPr txBox="1"/>
          <p:nvPr/>
        </p:nvSpPr>
        <p:spPr>
          <a:xfrm>
            <a:off x="5500694" y="3286124"/>
            <a:ext cx="184731" cy="369332"/>
          </a:xfrm>
          <a:prstGeom prst="rect">
            <a:avLst/>
          </a:prstGeom>
          <a:noFill/>
        </p:spPr>
        <p:txBody>
          <a:bodyPr wrap="none" rtlCol="0">
            <a:spAutoFit/>
          </a:bodyPr>
          <a:lstStyle/>
          <a:p>
            <a:endParaRPr lang="es-ES" dirty="0"/>
          </a:p>
        </p:txBody>
      </p:sp>
      <p:sp>
        <p:nvSpPr>
          <p:cNvPr id="6" name="5 CuadroTexto"/>
          <p:cNvSpPr txBox="1"/>
          <p:nvPr/>
        </p:nvSpPr>
        <p:spPr>
          <a:xfrm>
            <a:off x="1214414" y="2857496"/>
            <a:ext cx="6715172" cy="954107"/>
          </a:xfrm>
          <a:prstGeom prst="rect">
            <a:avLst/>
          </a:prstGeom>
          <a:noFill/>
        </p:spPr>
        <p:txBody>
          <a:bodyPr wrap="square" rtlCol="0">
            <a:spAutoFit/>
          </a:bodyPr>
          <a:lstStyle/>
          <a:p>
            <a:pPr algn="ctr"/>
            <a:r>
              <a:rPr lang="es-ES" dirty="0" smtClean="0"/>
              <a:t>OBJETIVO</a:t>
            </a:r>
            <a:r>
              <a:rPr lang="es-ES" sz="2800" b="1" dirty="0" smtClean="0"/>
              <a:t>: ANALIZAR LOS CAMBIOS QUE TRAE EL HUMANISMO EN EUROPA</a:t>
            </a:r>
            <a:endParaRPr lang="es-ES" b="1" dirty="0"/>
          </a:p>
        </p:txBody>
      </p:sp>
      <p:sp>
        <p:nvSpPr>
          <p:cNvPr id="7" name="6 Rectángulo"/>
          <p:cNvSpPr/>
          <p:nvPr/>
        </p:nvSpPr>
        <p:spPr>
          <a:xfrm>
            <a:off x="428596" y="4714884"/>
            <a:ext cx="7858180" cy="1200329"/>
          </a:xfrm>
          <a:prstGeom prst="rect">
            <a:avLst/>
          </a:prstGeom>
        </p:spPr>
        <p:txBody>
          <a:bodyPr wrap="square">
            <a:spAutoFit/>
          </a:bodyPr>
          <a:lstStyle/>
          <a:p>
            <a:r>
              <a:rPr lang="es-ES" b="1" dirty="0" smtClean="0"/>
              <a:t>PROFESOR: JOSÉ MIGUEL GOLDBERG LARENAS</a:t>
            </a:r>
          </a:p>
          <a:p>
            <a:r>
              <a:rPr lang="es-ES" b="1" dirty="0" smtClean="0"/>
              <a:t>CURSO: 8º BÁSICO A-B</a:t>
            </a:r>
          </a:p>
          <a:p>
            <a:r>
              <a:rPr lang="es-ES" b="1" dirty="0" smtClean="0"/>
              <a:t>Tiempo estimado: 180 minutos (se recomienda dividir el tiempo en dos bloques de 90 minutos)</a:t>
            </a:r>
            <a:endParaRPr lang="es-E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642918"/>
            <a:ext cx="4572000" cy="3970318"/>
          </a:xfrm>
          <a:prstGeom prst="rect">
            <a:avLst/>
          </a:prstGeom>
        </p:spPr>
        <p:txBody>
          <a:bodyPr>
            <a:spAutoFit/>
          </a:bodyPr>
          <a:lstStyle/>
          <a:p>
            <a:pPr algn="just"/>
            <a:endParaRPr lang="es-ES" dirty="0"/>
          </a:p>
          <a:p>
            <a:pPr algn="just"/>
            <a:r>
              <a:rPr lang="es-ES" dirty="0"/>
              <a:t>Estos y otros elementos, como la aparición y difusión de la </a:t>
            </a:r>
            <a:r>
              <a:rPr lang="es-ES" i="1" dirty="0"/>
              <a:t>imprenta, permitieron el nacimiento y la expansión del movimiento humanista. </a:t>
            </a:r>
            <a:endParaRPr lang="es-ES" i="1" dirty="0" smtClean="0"/>
          </a:p>
          <a:p>
            <a:pPr algn="just"/>
            <a:endParaRPr lang="es-ES" i="1" dirty="0"/>
          </a:p>
          <a:p>
            <a:pPr algn="just"/>
            <a:r>
              <a:rPr lang="es-ES" i="1" dirty="0" smtClean="0"/>
              <a:t>Originalmente</a:t>
            </a:r>
            <a:r>
              <a:rPr lang="es-ES" i="1" dirty="0"/>
              <a:t>, el escenario fue la ciudad italiana de Florencia: allí, hombres como </a:t>
            </a:r>
            <a:r>
              <a:rPr lang="es-ES" i="1" dirty="0" err="1"/>
              <a:t>Marsilio</a:t>
            </a:r>
            <a:r>
              <a:rPr lang="es-ES" i="1" dirty="0"/>
              <a:t> </a:t>
            </a:r>
            <a:r>
              <a:rPr lang="es-ES" i="1" dirty="0" err="1"/>
              <a:t>Ficino</a:t>
            </a:r>
            <a:r>
              <a:rPr lang="es-ES" i="1" dirty="0"/>
              <a:t> y Giovanni Pico de la </a:t>
            </a:r>
            <a:r>
              <a:rPr lang="es-ES" i="1" dirty="0" err="1"/>
              <a:t>Mirandola</a:t>
            </a:r>
            <a:r>
              <a:rPr lang="es-ES" i="1" dirty="0"/>
              <a:t>, renombradas figuras de la </a:t>
            </a:r>
            <a:r>
              <a:rPr lang="es-ES" b="1" i="1" dirty="0"/>
              <a:t>Academia Platónica, bajo el patrocinio de la familia </a:t>
            </a:r>
            <a:r>
              <a:rPr lang="es-ES" b="1" i="1" dirty="0" err="1"/>
              <a:t>Médici</a:t>
            </a:r>
            <a:r>
              <a:rPr lang="es-ES" b="1" i="1" dirty="0"/>
              <a:t>, desarrollaron la obra que convertiría a esta ciudad en la capital cultural de Europa durante un siglo. </a:t>
            </a:r>
            <a:endParaRPr lang="es-ES" dirty="0"/>
          </a:p>
        </p:txBody>
      </p:sp>
      <p:pic>
        <p:nvPicPr>
          <p:cNvPr id="22530" name="Picture 2"/>
          <p:cNvPicPr>
            <a:picLocks noChangeAspect="1" noChangeArrowheads="1"/>
          </p:cNvPicPr>
          <p:nvPr/>
        </p:nvPicPr>
        <p:blipFill>
          <a:blip r:embed="rId2"/>
          <a:srcRect/>
          <a:stretch>
            <a:fillRect/>
          </a:stretch>
        </p:blipFill>
        <p:spPr bwMode="auto">
          <a:xfrm>
            <a:off x="5572132" y="928670"/>
            <a:ext cx="2857520" cy="4251769"/>
          </a:xfrm>
          <a:prstGeom prst="rect">
            <a:avLst/>
          </a:prstGeom>
          <a:noFill/>
          <a:ln w="9525">
            <a:noFill/>
            <a:miter lim="800000"/>
            <a:headEnd/>
            <a:tailEnd/>
          </a:ln>
          <a:effectLst/>
        </p:spPr>
      </p:pic>
      <p:sp>
        <p:nvSpPr>
          <p:cNvPr id="6" name="5 Rectángulo"/>
          <p:cNvSpPr/>
          <p:nvPr/>
        </p:nvSpPr>
        <p:spPr>
          <a:xfrm>
            <a:off x="4429124" y="5286388"/>
            <a:ext cx="4572000" cy="923330"/>
          </a:xfrm>
          <a:prstGeom prst="rect">
            <a:avLst/>
          </a:prstGeom>
        </p:spPr>
        <p:txBody>
          <a:bodyPr>
            <a:spAutoFit/>
          </a:bodyPr>
          <a:lstStyle/>
          <a:p>
            <a:pPr algn="ctr"/>
            <a:endParaRPr lang="es-ES" dirty="0"/>
          </a:p>
          <a:p>
            <a:pPr algn="ctr"/>
            <a:r>
              <a:rPr lang="es-ES" i="1" dirty="0" err="1"/>
              <a:t>Marsilio</a:t>
            </a:r>
            <a:r>
              <a:rPr lang="es-ES" i="1" dirty="0"/>
              <a:t> </a:t>
            </a:r>
            <a:r>
              <a:rPr lang="es-ES" i="1" dirty="0" err="1"/>
              <a:t>Ficino</a:t>
            </a:r>
            <a:r>
              <a:rPr lang="es-ES" i="1" dirty="0"/>
              <a:t> uno de los grandes exponentes de la Escuela Platónica de Florencia </a:t>
            </a: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266480" y="214290"/>
            <a:ext cx="8520361" cy="63617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00298" y="2214554"/>
            <a:ext cx="4572000" cy="1323439"/>
          </a:xfrm>
          <a:prstGeom prst="rect">
            <a:avLst/>
          </a:prstGeom>
        </p:spPr>
        <p:txBody>
          <a:bodyPr>
            <a:spAutoFit/>
          </a:bodyPr>
          <a:lstStyle/>
          <a:p>
            <a:endParaRPr lang="es-ES" sz="4000" dirty="0"/>
          </a:p>
          <a:p>
            <a:r>
              <a:rPr lang="es-ES" sz="4000" b="1" dirty="0"/>
              <a:t>REPRESENTANTES </a:t>
            </a:r>
            <a:endParaRPr lang="es-ES"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282" y="571480"/>
            <a:ext cx="4572000" cy="2862322"/>
          </a:xfrm>
          <a:prstGeom prst="rect">
            <a:avLst/>
          </a:prstGeom>
        </p:spPr>
        <p:txBody>
          <a:bodyPr>
            <a:spAutoFit/>
          </a:bodyPr>
          <a:lstStyle/>
          <a:p>
            <a:endParaRPr lang="es-ES" dirty="0"/>
          </a:p>
          <a:p>
            <a:pPr algn="just"/>
            <a:r>
              <a:rPr lang="es-ES" b="1" dirty="0"/>
              <a:t>Dante Alighieri (1265 – 1321) </a:t>
            </a:r>
            <a:r>
              <a:rPr lang="es-ES" dirty="0"/>
              <a:t>Su obra maestra, </a:t>
            </a:r>
            <a:r>
              <a:rPr lang="es-ES" b="1" i="1" dirty="0"/>
              <a:t>“La Divina Comedia”</a:t>
            </a:r>
            <a:r>
              <a:rPr lang="es-ES" i="1" dirty="0"/>
              <a:t>, es una de las obras fundamentales de la transición del pensamiento medieval al renacentista. Perteneció a la facción de los güelfos (defensores de la autoridad papal) participando activamente en las luchas políticas de su tiempo, por lo cual fue desterrado de su ciudad natal, Florencia. </a:t>
            </a:r>
            <a:endParaRPr lang="es-ES" dirty="0"/>
          </a:p>
        </p:txBody>
      </p:sp>
      <p:pic>
        <p:nvPicPr>
          <p:cNvPr id="24578" name="Picture 2"/>
          <p:cNvPicPr>
            <a:picLocks noChangeAspect="1" noChangeArrowheads="1"/>
          </p:cNvPicPr>
          <p:nvPr/>
        </p:nvPicPr>
        <p:blipFill>
          <a:blip r:embed="rId3"/>
          <a:srcRect/>
          <a:stretch>
            <a:fillRect/>
          </a:stretch>
        </p:blipFill>
        <p:spPr bwMode="auto">
          <a:xfrm>
            <a:off x="4929190" y="1000108"/>
            <a:ext cx="381000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20" y="1071546"/>
            <a:ext cx="4572000" cy="2308324"/>
          </a:xfrm>
          <a:prstGeom prst="rect">
            <a:avLst/>
          </a:prstGeom>
        </p:spPr>
        <p:txBody>
          <a:bodyPr>
            <a:spAutoFit/>
          </a:bodyPr>
          <a:lstStyle/>
          <a:p>
            <a:endParaRPr lang="es-ES" dirty="0"/>
          </a:p>
          <a:p>
            <a:r>
              <a:rPr lang="es-ES" b="1" dirty="0"/>
              <a:t>Francesco Petrarca (1304 – 1374) </a:t>
            </a:r>
            <a:r>
              <a:rPr lang="es-ES" dirty="0"/>
              <a:t>Considerado como el </a:t>
            </a:r>
            <a:r>
              <a:rPr lang="es-ES" i="1" dirty="0"/>
              <a:t>Padre del Humanismo, quien dedicó largos años a recoger y estudiar los textos de la antigua Roma, principalmente de Cicerón. Reflexionó sobre la situación política de Italia, y los caminos a seguir para devolverle su grandeza. </a:t>
            </a:r>
            <a:endParaRPr lang="es-ES" dirty="0"/>
          </a:p>
        </p:txBody>
      </p:sp>
      <p:pic>
        <p:nvPicPr>
          <p:cNvPr id="25602" name="Picture 2"/>
          <p:cNvPicPr>
            <a:picLocks noChangeAspect="1" noChangeArrowheads="1"/>
          </p:cNvPicPr>
          <p:nvPr/>
        </p:nvPicPr>
        <p:blipFill>
          <a:blip r:embed="rId2"/>
          <a:srcRect/>
          <a:stretch>
            <a:fillRect/>
          </a:stretch>
        </p:blipFill>
        <p:spPr bwMode="auto">
          <a:xfrm>
            <a:off x="4857752" y="214290"/>
            <a:ext cx="4064000" cy="6292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6248" y="571480"/>
            <a:ext cx="4572000" cy="2308324"/>
          </a:xfrm>
          <a:prstGeom prst="rect">
            <a:avLst/>
          </a:prstGeom>
        </p:spPr>
        <p:txBody>
          <a:bodyPr>
            <a:spAutoFit/>
          </a:bodyPr>
          <a:lstStyle/>
          <a:p>
            <a:endParaRPr lang="es-ES" dirty="0"/>
          </a:p>
          <a:p>
            <a:r>
              <a:rPr lang="es-ES" b="1" dirty="0"/>
              <a:t>Giovanni </a:t>
            </a:r>
            <a:r>
              <a:rPr lang="es-ES" b="1" dirty="0" err="1"/>
              <a:t>Boccacio</a:t>
            </a:r>
            <a:r>
              <a:rPr lang="es-ES" b="1" dirty="0"/>
              <a:t> (1313 – 1375</a:t>
            </a:r>
            <a:r>
              <a:rPr lang="es-ES" dirty="0"/>
              <a:t>) quien al igual que Petrarca manifestó una profunda admiración por el mundo grecorromano, del cuál extrajo numerosos temas de sus obras. Además, en sus trabajos se evidencia el interés por los asuntos mundanos y humanos propio del Humanismo. </a:t>
            </a:r>
          </a:p>
        </p:txBody>
      </p:sp>
      <p:pic>
        <p:nvPicPr>
          <p:cNvPr id="26626" name="Picture 2"/>
          <p:cNvPicPr>
            <a:picLocks noChangeAspect="1" noChangeArrowheads="1"/>
          </p:cNvPicPr>
          <p:nvPr/>
        </p:nvPicPr>
        <p:blipFill>
          <a:blip r:embed="rId2"/>
          <a:srcRect/>
          <a:stretch>
            <a:fillRect/>
          </a:stretch>
        </p:blipFill>
        <p:spPr bwMode="auto">
          <a:xfrm>
            <a:off x="500034" y="428604"/>
            <a:ext cx="3598689"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20" y="571480"/>
            <a:ext cx="4572000" cy="2585323"/>
          </a:xfrm>
          <a:prstGeom prst="rect">
            <a:avLst/>
          </a:prstGeom>
        </p:spPr>
        <p:txBody>
          <a:bodyPr>
            <a:spAutoFit/>
          </a:bodyPr>
          <a:lstStyle/>
          <a:p>
            <a:endParaRPr lang="es-ES" dirty="0"/>
          </a:p>
          <a:p>
            <a:r>
              <a:rPr lang="es-ES" b="1" dirty="0"/>
              <a:t>Erasmo de Rotterdam (Holanda 1466 – 1536) </a:t>
            </a:r>
            <a:r>
              <a:rPr lang="es-ES" dirty="0"/>
              <a:t>Fue llamado el “Príncipe del Humanismo” por la gran influencia que ejercía sobre los reyes. Su “Elogio de la locura” (</a:t>
            </a:r>
            <a:r>
              <a:rPr lang="es-ES" i="1" dirty="0" err="1"/>
              <a:t>Encomion</a:t>
            </a:r>
            <a:r>
              <a:rPr lang="es-ES" i="1" dirty="0"/>
              <a:t> </a:t>
            </a:r>
            <a:r>
              <a:rPr lang="es-ES" i="1" dirty="0" err="1"/>
              <a:t>moriae</a:t>
            </a:r>
            <a:r>
              <a:rPr lang="es-ES" i="1" dirty="0"/>
              <a:t> en griego y </a:t>
            </a:r>
            <a:r>
              <a:rPr lang="es-ES" i="1" dirty="0" err="1"/>
              <a:t>Stultitiae</a:t>
            </a:r>
            <a:r>
              <a:rPr lang="es-ES" i="1" dirty="0"/>
              <a:t> </a:t>
            </a:r>
            <a:r>
              <a:rPr lang="es-ES" i="1" dirty="0" err="1"/>
              <a:t>Laus</a:t>
            </a:r>
            <a:r>
              <a:rPr lang="es-ES" i="1" dirty="0"/>
              <a:t> en latín) es considerada una de las obras más influyentes de la literatura occidental y uno de los catalizadores de la reforma protestante </a:t>
            </a:r>
            <a:endParaRPr lang="es-ES" dirty="0"/>
          </a:p>
        </p:txBody>
      </p:sp>
      <p:pic>
        <p:nvPicPr>
          <p:cNvPr id="27650" name="Picture 2"/>
          <p:cNvPicPr>
            <a:picLocks noChangeAspect="1" noChangeArrowheads="1"/>
          </p:cNvPicPr>
          <p:nvPr/>
        </p:nvPicPr>
        <p:blipFill>
          <a:blip r:embed="rId2"/>
          <a:srcRect/>
          <a:stretch>
            <a:fillRect/>
          </a:stretch>
        </p:blipFill>
        <p:spPr bwMode="auto">
          <a:xfrm>
            <a:off x="4768850" y="428604"/>
            <a:ext cx="4375150" cy="6153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4572000" cy="2031325"/>
          </a:xfrm>
          <a:prstGeom prst="rect">
            <a:avLst/>
          </a:prstGeom>
        </p:spPr>
        <p:txBody>
          <a:bodyPr>
            <a:spAutoFit/>
          </a:bodyPr>
          <a:lstStyle/>
          <a:p>
            <a:endParaRPr lang="es-ES" dirty="0"/>
          </a:p>
          <a:p>
            <a:r>
              <a:rPr lang="es-ES" b="1" dirty="0"/>
              <a:t>Tomás Moro (Inglaterra 1478 – 1535) </a:t>
            </a:r>
            <a:r>
              <a:rPr lang="es-ES" dirty="0"/>
              <a:t>Canciller del rey inglés Enrique VIII y amigo de Erasmo. Su oposición a la política </a:t>
            </a:r>
            <a:r>
              <a:rPr lang="es-ES" dirty="0" err="1"/>
              <a:t>antipapal</a:t>
            </a:r>
            <a:r>
              <a:rPr lang="es-ES" dirty="0"/>
              <a:t> del monarca le costó la vida, siendo decapitado. Su obra principal fue “Utopía”, donde relata la organización de una sociedad ideal. </a:t>
            </a:r>
          </a:p>
        </p:txBody>
      </p:sp>
      <p:pic>
        <p:nvPicPr>
          <p:cNvPr id="28674" name="Picture 2"/>
          <p:cNvPicPr>
            <a:picLocks noChangeAspect="1" noChangeArrowheads="1"/>
          </p:cNvPicPr>
          <p:nvPr/>
        </p:nvPicPr>
        <p:blipFill>
          <a:blip r:embed="rId2"/>
          <a:srcRect/>
          <a:stretch>
            <a:fillRect/>
          </a:stretch>
        </p:blipFill>
        <p:spPr bwMode="auto">
          <a:xfrm>
            <a:off x="5000628" y="857232"/>
            <a:ext cx="3848100" cy="485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20" y="2357430"/>
            <a:ext cx="2214578" cy="2308324"/>
          </a:xfrm>
          <a:prstGeom prst="rect">
            <a:avLst/>
          </a:prstGeom>
        </p:spPr>
        <p:txBody>
          <a:bodyPr wrap="square">
            <a:spAutoFit/>
          </a:bodyPr>
          <a:lstStyle/>
          <a:p>
            <a:endParaRPr lang="es-ES" dirty="0"/>
          </a:p>
          <a:p>
            <a:r>
              <a:rPr lang="es-ES" b="1" dirty="0"/>
              <a:t>Giovanni Pico de la </a:t>
            </a:r>
            <a:r>
              <a:rPr lang="es-ES" b="1" dirty="0" err="1"/>
              <a:t>Mirandola</a:t>
            </a:r>
            <a:r>
              <a:rPr lang="es-ES" b="1" dirty="0"/>
              <a:t> quien alcanzó celebridad a edad temprana. De su obra destaca el </a:t>
            </a:r>
            <a:r>
              <a:rPr lang="es-ES" b="1" i="1" dirty="0"/>
              <a:t>Discurso sobre la dignidad del hombre. </a:t>
            </a:r>
            <a:endParaRPr lang="es-ES" dirty="0"/>
          </a:p>
        </p:txBody>
      </p:sp>
      <p:sp>
        <p:nvSpPr>
          <p:cNvPr id="5" name="4 Rectángulo"/>
          <p:cNvSpPr/>
          <p:nvPr/>
        </p:nvSpPr>
        <p:spPr>
          <a:xfrm>
            <a:off x="3071802" y="3571876"/>
            <a:ext cx="2143124" cy="1754326"/>
          </a:xfrm>
          <a:prstGeom prst="rect">
            <a:avLst/>
          </a:prstGeom>
        </p:spPr>
        <p:txBody>
          <a:bodyPr wrap="square">
            <a:spAutoFit/>
          </a:bodyPr>
          <a:lstStyle/>
          <a:p>
            <a:endParaRPr lang="es-ES" dirty="0"/>
          </a:p>
          <a:p>
            <a:r>
              <a:rPr lang="es-ES" b="1" dirty="0"/>
              <a:t>Lorenzo Valla autor de un tratado </a:t>
            </a:r>
            <a:r>
              <a:rPr lang="es-ES" b="1" i="1" dirty="0"/>
              <a:t>Sobre la elegancia de la lengua latina y otro Sobre la monarquía. </a:t>
            </a:r>
            <a:endParaRPr lang="es-ES" dirty="0"/>
          </a:p>
        </p:txBody>
      </p:sp>
      <p:sp>
        <p:nvSpPr>
          <p:cNvPr id="6" name="5 Rectángulo"/>
          <p:cNvSpPr/>
          <p:nvPr/>
        </p:nvSpPr>
        <p:spPr>
          <a:xfrm>
            <a:off x="5857884" y="4643446"/>
            <a:ext cx="2643190" cy="1754326"/>
          </a:xfrm>
          <a:prstGeom prst="rect">
            <a:avLst/>
          </a:prstGeom>
        </p:spPr>
        <p:txBody>
          <a:bodyPr wrap="square">
            <a:spAutoFit/>
          </a:bodyPr>
          <a:lstStyle/>
          <a:p>
            <a:endParaRPr lang="es-ES" dirty="0"/>
          </a:p>
          <a:p>
            <a:r>
              <a:rPr lang="es-ES" b="1" dirty="0"/>
              <a:t>Antonio Nebrija español igual que Vives, fue el autor de la primera </a:t>
            </a:r>
            <a:r>
              <a:rPr lang="es-ES" b="1" i="1" dirty="0"/>
              <a:t>Gramática de la lengua castellana. </a:t>
            </a:r>
            <a:endParaRPr lang="es-ES" dirty="0"/>
          </a:p>
        </p:txBody>
      </p:sp>
      <p:pic>
        <p:nvPicPr>
          <p:cNvPr id="29698" name="Picture 2"/>
          <p:cNvPicPr>
            <a:picLocks noChangeAspect="1" noChangeArrowheads="1"/>
          </p:cNvPicPr>
          <p:nvPr/>
        </p:nvPicPr>
        <p:blipFill>
          <a:blip r:embed="rId2"/>
          <a:srcRect/>
          <a:stretch>
            <a:fillRect/>
          </a:stretch>
        </p:blipFill>
        <p:spPr bwMode="auto">
          <a:xfrm>
            <a:off x="500034" y="214290"/>
            <a:ext cx="1857388" cy="2348882"/>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a:srcRect/>
          <a:stretch>
            <a:fillRect/>
          </a:stretch>
        </p:blipFill>
        <p:spPr bwMode="auto">
          <a:xfrm>
            <a:off x="3071802" y="500042"/>
            <a:ext cx="2447929" cy="3243955"/>
          </a:xfrm>
          <a:prstGeom prst="rect">
            <a:avLst/>
          </a:prstGeom>
          <a:noFill/>
          <a:ln w="9525">
            <a:noFill/>
            <a:miter lim="800000"/>
            <a:headEnd/>
            <a:tailEnd/>
          </a:ln>
          <a:effectLst/>
        </p:spPr>
      </p:pic>
      <p:pic>
        <p:nvPicPr>
          <p:cNvPr id="29701" name="Picture 5" descr="ESPAÑA ILUSTRADA: GRAMÁTICA CASTELLANA POR ANTONIO DE NEBRIJA"/>
          <p:cNvPicPr>
            <a:picLocks noChangeAspect="1" noChangeArrowheads="1"/>
          </p:cNvPicPr>
          <p:nvPr/>
        </p:nvPicPr>
        <p:blipFill>
          <a:blip r:embed="rId4"/>
          <a:srcRect/>
          <a:stretch>
            <a:fillRect/>
          </a:stretch>
        </p:blipFill>
        <p:spPr bwMode="auto">
          <a:xfrm flipH="1">
            <a:off x="5857884" y="2357430"/>
            <a:ext cx="2452731" cy="221931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28662" y="857232"/>
            <a:ext cx="2857504" cy="4247317"/>
          </a:xfrm>
          <a:prstGeom prst="rect">
            <a:avLst/>
          </a:prstGeom>
        </p:spPr>
        <p:txBody>
          <a:bodyPr wrap="square">
            <a:spAutoFit/>
          </a:bodyPr>
          <a:lstStyle/>
          <a:p>
            <a:endParaRPr lang="es-ES" dirty="0"/>
          </a:p>
          <a:p>
            <a:r>
              <a:rPr lang="es-ES" b="1" dirty="0"/>
              <a:t>Nicolás Maquiavelo</a:t>
            </a:r>
            <a:r>
              <a:rPr lang="es-ES" dirty="0"/>
              <a:t> natural de Florencia, y una de las figuras que ha tenido más larga influencia sobre las generaciones posteriores. En su obra más célebre, </a:t>
            </a:r>
            <a:r>
              <a:rPr lang="es-ES" i="1" dirty="0"/>
              <a:t>El Príncipe, reflexiona sobre las virtudes necesarias en un gobernante: el pragmatismo que impregna su texto ha dado motivo a que se le considere uno de los fundadores de la Ciencia política. </a:t>
            </a:r>
            <a:endParaRPr lang="es-ES" dirty="0"/>
          </a:p>
        </p:txBody>
      </p:sp>
      <p:pic>
        <p:nvPicPr>
          <p:cNvPr id="33794" name="Picture 2" descr="Nicolás Maquiavelo - Wikipedia, la enciclopedia libre"/>
          <p:cNvPicPr>
            <a:picLocks noChangeAspect="1" noChangeArrowheads="1"/>
          </p:cNvPicPr>
          <p:nvPr/>
        </p:nvPicPr>
        <p:blipFill>
          <a:blip r:embed="rId2" cstate="print"/>
          <a:srcRect/>
          <a:stretch>
            <a:fillRect/>
          </a:stretch>
        </p:blipFill>
        <p:spPr bwMode="auto">
          <a:xfrm>
            <a:off x="4572000" y="1357298"/>
            <a:ext cx="3357586" cy="431729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428868"/>
            <a:ext cx="8229600" cy="774720"/>
          </a:xfrm>
        </p:spPr>
        <p:txBody>
          <a:bodyPr>
            <a:normAutofit fontScale="90000"/>
          </a:bodyPr>
          <a:lstStyle/>
          <a:p>
            <a:r>
              <a:rPr lang="es-ES" dirty="0"/>
              <a:t/>
            </a:r>
            <a:br>
              <a:rPr lang="es-ES" dirty="0"/>
            </a:br>
            <a:r>
              <a:rPr lang="es-ES" b="1" dirty="0"/>
              <a:t>CONCEPTO Y CARACTERÍSTICAS </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2285992"/>
            <a:ext cx="9144048" cy="1323439"/>
          </a:xfrm>
          <a:prstGeom prst="rect">
            <a:avLst/>
          </a:prstGeom>
        </p:spPr>
        <p:txBody>
          <a:bodyPr wrap="square">
            <a:spAutoFit/>
          </a:bodyPr>
          <a:lstStyle/>
          <a:p>
            <a:endParaRPr lang="es-ES" sz="4000" dirty="0"/>
          </a:p>
          <a:p>
            <a:r>
              <a:rPr lang="es-ES" sz="4000" b="1" dirty="0"/>
              <a:t>IMPORTANCIA DEL HUMANISMO </a:t>
            </a:r>
            <a:endParaRPr lang="es-ES"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71472" y="928670"/>
            <a:ext cx="4572000" cy="4524315"/>
          </a:xfrm>
          <a:prstGeom prst="rect">
            <a:avLst/>
          </a:prstGeom>
        </p:spPr>
        <p:txBody>
          <a:bodyPr>
            <a:spAutoFit/>
          </a:bodyPr>
          <a:lstStyle/>
          <a:p>
            <a:endParaRPr lang="es-ES" dirty="0"/>
          </a:p>
          <a:p>
            <a:r>
              <a:rPr lang="es-ES" dirty="0"/>
              <a:t>El movimiento humanista tuvo un impacto decisivo en la civilización europea, visible por ejemplo en los siguientes aspectos: </a:t>
            </a:r>
          </a:p>
          <a:p>
            <a:r>
              <a:rPr lang="es-ES" dirty="0"/>
              <a:t>• Promovió la toma de conciencia acerca de la crisis de la iglesia, con lo que aceleró el inicio de la Reforma Religiosa. </a:t>
            </a:r>
          </a:p>
          <a:p>
            <a:r>
              <a:rPr lang="es-ES" dirty="0"/>
              <a:t>• Favoreció enormemente las artes, que se beneficiaron de la aparición de los Mecenas y de la recuperación de numerosas creaciones del mundo clásico. </a:t>
            </a:r>
          </a:p>
          <a:p>
            <a:r>
              <a:rPr lang="es-ES" dirty="0"/>
              <a:t>• También promovió la investigación científica, así como una actitud de reflexión y análisis que sería uno de los rasgos característicos de la Edad Moderna, a diferencia de los tiempos medievales. </a:t>
            </a:r>
          </a:p>
        </p:txBody>
      </p:sp>
      <p:pic>
        <p:nvPicPr>
          <p:cNvPr id="34818" name="Picture 2"/>
          <p:cNvPicPr>
            <a:picLocks noChangeAspect="1" noChangeArrowheads="1"/>
          </p:cNvPicPr>
          <p:nvPr/>
        </p:nvPicPr>
        <p:blipFill>
          <a:blip r:embed="rId2"/>
          <a:srcRect/>
          <a:stretch>
            <a:fillRect/>
          </a:stretch>
        </p:blipFill>
        <p:spPr bwMode="auto">
          <a:xfrm>
            <a:off x="5143504" y="1285860"/>
            <a:ext cx="3686561"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1928802"/>
            <a:ext cx="8215370" cy="1754326"/>
          </a:xfrm>
          <a:prstGeom prst="rect">
            <a:avLst/>
          </a:prstGeom>
          <a:noFill/>
        </p:spPr>
        <p:txBody>
          <a:bodyPr wrap="square" rtlCol="0">
            <a:spAutoFit/>
          </a:bodyPr>
          <a:lstStyle/>
          <a:p>
            <a:pPr algn="ctr"/>
            <a:r>
              <a:rPr lang="es-ES" sz="3600" b="1" dirty="0" smtClean="0"/>
              <a:t>FUENTE BIOBLIOGRÁFICA :Juan </a:t>
            </a:r>
            <a:r>
              <a:rPr lang="es-ES" sz="3600" b="1" dirty="0"/>
              <a:t>Jiménez Licenciado en Educación UNMSM Lima 2012 </a:t>
            </a:r>
            <a:endParaRPr lang="es-E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000636"/>
            <a:ext cx="9144000" cy="1214446"/>
          </a:xfrm>
          <a:prstGeom prst="rect">
            <a:avLst/>
          </a:prstGeom>
          <a:solidFill>
            <a:schemeClr val="accent6">
              <a:lumMod val="75000"/>
              <a:alpha val="58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p:txBody>
          <a:bodyPr>
            <a:normAutofit fontScale="90000"/>
          </a:bodyPr>
          <a:lstStyle/>
          <a:p>
            <a:r>
              <a:rPr lang="es-ES" dirty="0" smtClean="0"/>
              <a:t>ACTIVIDAD DE</a:t>
            </a:r>
            <a:br>
              <a:rPr lang="es-ES" dirty="0" smtClean="0"/>
            </a:br>
            <a:r>
              <a:rPr lang="es-ES" dirty="0" smtClean="0"/>
              <a:t>INICIO</a:t>
            </a:r>
            <a:endParaRPr lang="es-ES" dirty="0"/>
          </a:p>
        </p:txBody>
      </p:sp>
      <p:sp>
        <p:nvSpPr>
          <p:cNvPr id="3" name="2 Marcador de contenido"/>
          <p:cNvSpPr>
            <a:spLocks noGrp="1"/>
          </p:cNvSpPr>
          <p:nvPr>
            <p:ph idx="1"/>
          </p:nvPr>
        </p:nvSpPr>
        <p:spPr>
          <a:xfrm>
            <a:off x="428596" y="1928802"/>
            <a:ext cx="8229600" cy="4525963"/>
          </a:xfrm>
        </p:spPr>
        <p:txBody>
          <a:bodyPr>
            <a:normAutofit fontScale="92500"/>
          </a:bodyPr>
          <a:lstStyle/>
          <a:p>
            <a:pPr>
              <a:buNone/>
            </a:pPr>
            <a:r>
              <a:rPr lang="es-ES" sz="6000" dirty="0" smtClean="0"/>
              <a:t>¿CUÁL ES LA PRINCIPAL VALORACIÓN DE LA CORRIENTE HUMANISTA?</a:t>
            </a:r>
          </a:p>
          <a:p>
            <a:pPr>
              <a:buNone/>
            </a:pPr>
            <a:endParaRPr lang="es-ES" dirty="0" smtClean="0"/>
          </a:p>
          <a:p>
            <a:pPr>
              <a:buNone/>
            </a:pPr>
            <a:r>
              <a:rPr lang="es-ES" dirty="0" smtClean="0"/>
              <a:t>JUSTIFICA USANDO EL POWER POINT Y EL APUNTE DE APOYO.</a:t>
            </a:r>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643554"/>
            <a:ext cx="9144000" cy="1214446"/>
          </a:xfrm>
          <a:prstGeom prst="rect">
            <a:avLst/>
          </a:prstGeom>
          <a:solidFill>
            <a:schemeClr val="accent6">
              <a:lumMod val="75000"/>
              <a:alpha val="58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p:txBody>
          <a:bodyPr>
            <a:normAutofit fontScale="90000"/>
          </a:bodyPr>
          <a:lstStyle/>
          <a:p>
            <a:r>
              <a:rPr lang="es-ES" dirty="0" smtClean="0"/>
              <a:t>ACTIVIDAD DE DESARROLLO </a:t>
            </a:r>
            <a:br>
              <a:rPr lang="es-ES" dirty="0" smtClean="0"/>
            </a:br>
            <a:r>
              <a:rPr lang="es-ES" dirty="0" smtClean="0"/>
              <a:t>Primera Parte</a:t>
            </a:r>
            <a:endParaRPr lang="es-ES" dirty="0"/>
          </a:p>
        </p:txBody>
      </p:sp>
      <p:graphicFrame>
        <p:nvGraphicFramePr>
          <p:cNvPr id="4" name="3 Tabla"/>
          <p:cNvGraphicFramePr>
            <a:graphicFrameLocks noGrp="1"/>
          </p:cNvGraphicFramePr>
          <p:nvPr/>
        </p:nvGraphicFramePr>
        <p:xfrm>
          <a:off x="428596" y="2285992"/>
          <a:ext cx="8358246" cy="3017520"/>
        </p:xfrm>
        <a:graphic>
          <a:graphicData uri="http://schemas.openxmlformats.org/drawingml/2006/table">
            <a:tbl>
              <a:tblPr firstRow="1" bandRow="1">
                <a:tableStyleId>{5C22544A-7EE6-4342-B048-85BDC9FD1C3A}</a:tableStyleId>
              </a:tblPr>
              <a:tblGrid>
                <a:gridCol w="8358246"/>
              </a:tblGrid>
              <a:tr h="370840">
                <a:tc>
                  <a:txBody>
                    <a:bodyPr/>
                    <a:lstStyle/>
                    <a:p>
                      <a:pPr algn="ctr"/>
                      <a:r>
                        <a:rPr lang="es-ES" sz="3600" dirty="0" smtClean="0"/>
                        <a:t>DEFINES</a:t>
                      </a:r>
                      <a:r>
                        <a:rPr lang="es-ES" sz="3600" baseline="0" dirty="0" smtClean="0"/>
                        <a:t> LAS CARTACTERISTICAS DEL HUMANISMO</a:t>
                      </a:r>
                      <a:endParaRPr lang="es-ES" sz="3600" dirty="0"/>
                    </a:p>
                  </a:txBody>
                  <a:tcPr/>
                </a:tc>
              </a:tr>
              <a:tr h="370840">
                <a:tc>
                  <a:txBody>
                    <a:bodyPr/>
                    <a:lstStyle/>
                    <a:p>
                      <a:r>
                        <a:rPr lang="es-ES" sz="2400" dirty="0" smtClean="0"/>
                        <a:t>1. Ascenso de la burguesía:</a:t>
                      </a:r>
                      <a:endParaRPr lang="es-ES" sz="2400" dirty="0"/>
                    </a:p>
                  </a:txBody>
                  <a:tcPr/>
                </a:tc>
              </a:tr>
              <a:tr h="370840">
                <a:tc>
                  <a:txBody>
                    <a:bodyPr/>
                    <a:lstStyle/>
                    <a:p>
                      <a:r>
                        <a:rPr lang="es-ES" sz="2400" dirty="0" smtClean="0"/>
                        <a:t>2. La acción de personajes de fortuna :</a:t>
                      </a:r>
                      <a:endParaRPr lang="es-ES" sz="2400" dirty="0"/>
                    </a:p>
                  </a:txBody>
                  <a:tcPr/>
                </a:tc>
              </a:tr>
              <a:tr h="370840">
                <a:tc>
                  <a:txBody>
                    <a:bodyPr/>
                    <a:lstStyle/>
                    <a:p>
                      <a:r>
                        <a:rPr lang="es-ES" sz="2400" dirty="0" smtClean="0"/>
                        <a:t>3. Difusión de la </a:t>
                      </a:r>
                      <a:r>
                        <a:rPr lang="es-ES" sz="2400" i="1" dirty="0" smtClean="0"/>
                        <a:t>imprenta:</a:t>
                      </a:r>
                      <a:endParaRPr lang="es-ES" sz="2400" dirty="0"/>
                    </a:p>
                  </a:txBody>
                  <a:tcPr/>
                </a:tc>
              </a:tr>
              <a:tr h="370840">
                <a:tc>
                  <a:txBody>
                    <a:bodyPr/>
                    <a:lstStyle/>
                    <a:p>
                      <a:r>
                        <a:rPr lang="es-ES" sz="2400" dirty="0" smtClean="0"/>
                        <a:t>4. Las</a:t>
                      </a:r>
                      <a:r>
                        <a:rPr lang="es-ES" sz="2400" baseline="0" dirty="0" smtClean="0"/>
                        <a:t> Academias:</a:t>
                      </a:r>
                      <a:endParaRPr lang="es-ES" sz="2400" dirty="0"/>
                    </a:p>
                  </a:txBody>
                  <a:tcPr/>
                </a:tc>
              </a:tr>
            </a:tbl>
          </a:graphicData>
        </a:graphic>
      </p:graphicFrame>
      <p:sp>
        <p:nvSpPr>
          <p:cNvPr id="5" name="4 Rectángulo"/>
          <p:cNvSpPr/>
          <p:nvPr/>
        </p:nvSpPr>
        <p:spPr>
          <a:xfrm>
            <a:off x="285720" y="5643578"/>
            <a:ext cx="8572560" cy="954107"/>
          </a:xfrm>
          <a:prstGeom prst="rect">
            <a:avLst/>
          </a:prstGeom>
        </p:spPr>
        <p:txBody>
          <a:bodyPr wrap="square">
            <a:spAutoFit/>
          </a:bodyPr>
          <a:lstStyle/>
          <a:p>
            <a:pPr algn="ctr">
              <a:buNone/>
            </a:pPr>
            <a:r>
              <a:rPr lang="es-ES" sz="2800" dirty="0" smtClean="0"/>
              <a:t>JUSTIFICA USANDO EL POWER POINT,EL APUNTE DE APOYO</a:t>
            </a:r>
            <a:r>
              <a:rPr lang="es-ES" sz="2800" dirty="0"/>
              <a:t>  </a:t>
            </a:r>
            <a:r>
              <a:rPr lang="es-ES" sz="2800" dirty="0" smtClean="0"/>
              <a:t>Y VIDEOS DE YOUTUBE</a:t>
            </a:r>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643554"/>
            <a:ext cx="9144000" cy="1214446"/>
          </a:xfrm>
          <a:prstGeom prst="rect">
            <a:avLst/>
          </a:prstGeom>
          <a:solidFill>
            <a:schemeClr val="accent6">
              <a:lumMod val="75000"/>
              <a:alpha val="58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p:txBody>
          <a:bodyPr>
            <a:normAutofit fontScale="90000"/>
          </a:bodyPr>
          <a:lstStyle/>
          <a:p>
            <a:r>
              <a:rPr lang="es-ES" dirty="0" smtClean="0"/>
              <a:t>ACTIVIDAD DE DESARROLLO </a:t>
            </a:r>
            <a:br>
              <a:rPr lang="es-ES" dirty="0" smtClean="0"/>
            </a:br>
            <a:r>
              <a:rPr lang="es-ES" dirty="0" smtClean="0"/>
              <a:t>Segunda Parte</a:t>
            </a:r>
            <a:endParaRPr lang="es-ES" dirty="0"/>
          </a:p>
        </p:txBody>
      </p:sp>
      <p:graphicFrame>
        <p:nvGraphicFramePr>
          <p:cNvPr id="4" name="3 Tabla"/>
          <p:cNvGraphicFramePr>
            <a:graphicFrameLocks noGrp="1"/>
          </p:cNvGraphicFramePr>
          <p:nvPr/>
        </p:nvGraphicFramePr>
        <p:xfrm>
          <a:off x="642910" y="1714488"/>
          <a:ext cx="7715304" cy="3108960"/>
        </p:xfrm>
        <a:graphic>
          <a:graphicData uri="http://schemas.openxmlformats.org/drawingml/2006/table">
            <a:tbl>
              <a:tblPr firstRow="1" bandRow="1">
                <a:tableStyleId>{5C22544A-7EE6-4342-B048-85BDC9FD1C3A}</a:tableStyleId>
              </a:tblPr>
              <a:tblGrid>
                <a:gridCol w="7715304"/>
              </a:tblGrid>
              <a:tr h="370840">
                <a:tc>
                  <a:txBody>
                    <a:bodyPr/>
                    <a:lstStyle/>
                    <a:p>
                      <a:r>
                        <a:rPr lang="es-ES" sz="2400" dirty="0" smtClean="0"/>
                        <a:t>¿QUÉ</a:t>
                      </a:r>
                      <a:r>
                        <a:rPr lang="es-ES" sz="2400" baseline="0" dirty="0" smtClean="0"/>
                        <a:t> CARACTERIZÓ A LOS SIGUIENTES REPRESENTANTES DEL HUMANISMO?</a:t>
                      </a:r>
                      <a:endParaRPr lang="es-ES" sz="2400" dirty="0"/>
                    </a:p>
                  </a:txBody>
                  <a:tcPr/>
                </a:tc>
              </a:tr>
              <a:tr h="370840">
                <a:tc>
                  <a:txBody>
                    <a:bodyPr/>
                    <a:lstStyle/>
                    <a:p>
                      <a:r>
                        <a:rPr lang="es-ES" sz="2400" b="1" dirty="0" smtClean="0"/>
                        <a:t>Dante Alighieri :</a:t>
                      </a:r>
                      <a:endParaRPr lang="es-ES" sz="2400" dirty="0"/>
                    </a:p>
                  </a:txBody>
                  <a:tcPr/>
                </a:tc>
              </a:tr>
              <a:tr h="370840">
                <a:tc>
                  <a:txBody>
                    <a:bodyPr/>
                    <a:lstStyle/>
                    <a:p>
                      <a:r>
                        <a:rPr lang="es-ES" sz="2400" b="1" dirty="0" smtClean="0"/>
                        <a:t>Giovanni </a:t>
                      </a:r>
                      <a:r>
                        <a:rPr lang="es-ES" sz="2400" b="1" dirty="0" err="1" smtClean="0"/>
                        <a:t>Boccacio</a:t>
                      </a:r>
                      <a:r>
                        <a:rPr lang="es-ES" sz="2400" b="1" dirty="0" smtClean="0"/>
                        <a:t>:</a:t>
                      </a:r>
                      <a:endParaRPr lang="es-ES" sz="2400" dirty="0"/>
                    </a:p>
                  </a:txBody>
                  <a:tcPr/>
                </a:tc>
              </a:tr>
              <a:tr h="370840">
                <a:tc>
                  <a:txBody>
                    <a:bodyPr/>
                    <a:lstStyle/>
                    <a:p>
                      <a:r>
                        <a:rPr lang="es-ES" sz="2400" b="1" dirty="0" smtClean="0"/>
                        <a:t>Erasmo de Rotterdam :</a:t>
                      </a:r>
                      <a:endParaRPr lang="es-ES" sz="2400" dirty="0"/>
                    </a:p>
                  </a:txBody>
                  <a:tcPr/>
                </a:tc>
              </a:tr>
              <a:tr h="370840">
                <a:tc>
                  <a:txBody>
                    <a:bodyPr/>
                    <a:lstStyle/>
                    <a:p>
                      <a:r>
                        <a:rPr lang="es-ES" sz="2400" b="1" dirty="0" smtClean="0"/>
                        <a:t>Tomás Moro :</a:t>
                      </a:r>
                      <a:endParaRPr lang="es-ES" sz="2400" dirty="0"/>
                    </a:p>
                  </a:txBody>
                  <a:tcPr/>
                </a:tc>
              </a:tr>
              <a:tr h="370840">
                <a:tc>
                  <a:txBody>
                    <a:bodyPr/>
                    <a:lstStyle/>
                    <a:p>
                      <a:r>
                        <a:rPr lang="es-ES" sz="2400" b="1" dirty="0" smtClean="0"/>
                        <a:t>Nicolás Maquiavelo:</a:t>
                      </a:r>
                      <a:endParaRPr lang="es-ES" sz="2400" dirty="0"/>
                    </a:p>
                  </a:txBody>
                  <a:tcPr/>
                </a:tc>
              </a:tr>
            </a:tbl>
          </a:graphicData>
        </a:graphic>
      </p:graphicFrame>
      <p:sp>
        <p:nvSpPr>
          <p:cNvPr id="5" name="4 Rectángulo"/>
          <p:cNvSpPr/>
          <p:nvPr/>
        </p:nvSpPr>
        <p:spPr>
          <a:xfrm>
            <a:off x="285720" y="5643578"/>
            <a:ext cx="8572560" cy="954107"/>
          </a:xfrm>
          <a:prstGeom prst="rect">
            <a:avLst/>
          </a:prstGeom>
        </p:spPr>
        <p:txBody>
          <a:bodyPr wrap="square">
            <a:spAutoFit/>
          </a:bodyPr>
          <a:lstStyle/>
          <a:p>
            <a:pPr algn="ctr">
              <a:buNone/>
            </a:pPr>
            <a:r>
              <a:rPr lang="es-ES" sz="2800" dirty="0" smtClean="0"/>
              <a:t>JUSTIFICA USANDO EL POWER POINT,EL APUNTE DE APOYO</a:t>
            </a:r>
            <a:r>
              <a:rPr lang="es-ES" sz="2800" dirty="0"/>
              <a:t>  </a:t>
            </a:r>
            <a:r>
              <a:rPr lang="es-ES" sz="2800" dirty="0" smtClean="0"/>
              <a:t>Y VIDEOS DE YOUTUBE</a:t>
            </a:r>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71612"/>
            <a:ext cx="9144000" cy="2571768"/>
          </a:xfrm>
          <a:prstGeom prst="rect">
            <a:avLst/>
          </a:prstGeom>
          <a:solidFill>
            <a:schemeClr val="accent6">
              <a:lumMod val="75000"/>
              <a:alpha val="58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p:txBody>
          <a:bodyPr/>
          <a:lstStyle/>
          <a:p>
            <a:r>
              <a:rPr lang="es-ES" dirty="0" smtClean="0"/>
              <a:t>ACTIVIDAD DE CIERRE</a:t>
            </a:r>
            <a:endParaRPr lang="es-ES" dirty="0"/>
          </a:p>
        </p:txBody>
      </p:sp>
      <p:sp>
        <p:nvSpPr>
          <p:cNvPr id="3" name="2 Marcador de contenido"/>
          <p:cNvSpPr>
            <a:spLocks noGrp="1"/>
          </p:cNvSpPr>
          <p:nvPr>
            <p:ph idx="1"/>
          </p:nvPr>
        </p:nvSpPr>
        <p:spPr/>
        <p:txBody>
          <a:bodyPr>
            <a:normAutofit/>
          </a:bodyPr>
          <a:lstStyle/>
          <a:p>
            <a:pPr algn="ctr"/>
            <a:r>
              <a:rPr lang="es-ES" sz="4800" dirty="0" smtClean="0"/>
              <a:t>¿Qué elementos del humanismo se ven reflejados hoy en nuestra sociedad?</a:t>
            </a:r>
          </a:p>
          <a:p>
            <a:pPr algn="ctr"/>
            <a:endParaRPr lang="es-ES" sz="4800" dirty="0"/>
          </a:p>
          <a:p>
            <a:pPr algn="ctr">
              <a:buNone/>
            </a:pPr>
            <a:r>
              <a:rPr lang="es-ES" sz="4800" dirty="0" smtClean="0"/>
              <a:t>Justifica tu respuesta¡¡¡</a:t>
            </a:r>
          </a:p>
          <a:p>
            <a:pPr algn="ctr">
              <a:buNone/>
            </a:pPr>
            <a:endParaRPr lang="es-ES" sz="4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Link de </a:t>
            </a:r>
            <a:r>
              <a:rPr lang="es-ES" dirty="0" err="1" smtClean="0"/>
              <a:t>youtube</a:t>
            </a:r>
            <a:endParaRPr lang="es-ES" dirty="0"/>
          </a:p>
        </p:txBody>
      </p:sp>
      <p:sp>
        <p:nvSpPr>
          <p:cNvPr id="3" name="2 Marcador de contenido"/>
          <p:cNvSpPr>
            <a:spLocks noGrp="1"/>
          </p:cNvSpPr>
          <p:nvPr>
            <p:ph idx="1"/>
          </p:nvPr>
        </p:nvSpPr>
        <p:spPr/>
        <p:txBody>
          <a:bodyPr/>
          <a:lstStyle/>
          <a:p>
            <a:r>
              <a:rPr lang="es-ES" u="sng" dirty="0">
                <a:hlinkClick r:id="rId2"/>
              </a:rPr>
              <a:t>https://</a:t>
            </a:r>
            <a:r>
              <a:rPr lang="es-ES" u="sng" dirty="0" smtClean="0">
                <a:hlinkClick r:id="rId2"/>
              </a:rPr>
              <a:t>www.youtube.com/watch?v=JdvANpqZ3Wk</a:t>
            </a:r>
            <a:r>
              <a:rPr lang="es-ES" u="sng" dirty="0" smtClean="0"/>
              <a:t>  </a:t>
            </a:r>
          </a:p>
          <a:p>
            <a:endParaRPr lang="es-ES" u="sng" dirty="0"/>
          </a:p>
          <a:p>
            <a:r>
              <a:rPr lang="es-ES" dirty="0" smtClean="0">
                <a:hlinkClick r:id="rId3"/>
              </a:rPr>
              <a:t>https://www.youtube.com/watch?v=NILWf4UaJAo</a:t>
            </a:r>
            <a:endParaRPr lang="es-ES" dirty="0"/>
          </a:p>
          <a:p>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AVISO IMPORTANTE.jpg"/>
          <p:cNvPicPr>
            <a:picLocks noChangeAspect="1"/>
          </p:cNvPicPr>
          <p:nvPr/>
        </p:nvPicPr>
        <p:blipFill>
          <a:blip r:embed="rId2"/>
          <a:stretch>
            <a:fillRect/>
          </a:stretch>
        </p:blipFill>
        <p:spPr>
          <a:xfrm>
            <a:off x="1214414" y="0"/>
            <a:ext cx="6643734" cy="3277723"/>
          </a:xfrm>
          <a:prstGeom prst="rect">
            <a:avLst/>
          </a:prstGeom>
        </p:spPr>
      </p:pic>
      <p:sp>
        <p:nvSpPr>
          <p:cNvPr id="5" name="4 CuadroTexto"/>
          <p:cNvSpPr txBox="1"/>
          <p:nvPr/>
        </p:nvSpPr>
        <p:spPr>
          <a:xfrm>
            <a:off x="500034" y="3071810"/>
            <a:ext cx="8429684" cy="2554545"/>
          </a:xfrm>
          <a:prstGeom prst="rect">
            <a:avLst/>
          </a:prstGeom>
          <a:noFill/>
        </p:spPr>
        <p:txBody>
          <a:bodyPr wrap="square" rtlCol="0">
            <a:spAutoFit/>
          </a:bodyPr>
          <a:lstStyle/>
          <a:p>
            <a:pPr algn="ctr"/>
            <a:r>
              <a:rPr lang="es-ES" sz="2000" b="1" dirty="0" smtClean="0">
                <a:latin typeface="Aharoni" pitchFamily="2" charset="-79"/>
                <a:cs typeface="Aharoni" pitchFamily="2" charset="-79"/>
              </a:rPr>
              <a:t>IMPORTANTE</a:t>
            </a:r>
            <a:r>
              <a:rPr lang="es-ES" sz="2000" b="1" dirty="0" smtClean="0">
                <a:latin typeface="Aharoni" pitchFamily="2" charset="-79"/>
                <a:cs typeface="Aharoni" pitchFamily="2" charset="-79"/>
              </a:rPr>
              <a:t>¡¡¡¡¡¡</a:t>
            </a:r>
          </a:p>
          <a:p>
            <a:pPr algn="ctr"/>
            <a:r>
              <a:rPr lang="es-ES" sz="2000" b="1" dirty="0" smtClean="0"/>
              <a:t>LAS ACTIVIDADES DEBEN DESARROLLARSE EN TU CUADERNO DE HISTORIA.</a:t>
            </a:r>
          </a:p>
          <a:p>
            <a:pPr algn="ctr"/>
            <a:r>
              <a:rPr lang="es-ES" sz="2000" b="1" dirty="0" smtClean="0"/>
              <a:t>AL TERMINO DE LA SEMANA  DEBE SACARLE UNA FOTO AL CUADERNO Y ENVIARLA AL SIGUIENTE CORREO:</a:t>
            </a:r>
          </a:p>
          <a:p>
            <a:pPr algn="ctr"/>
            <a:endParaRPr lang="es-ES" sz="2000" b="1" dirty="0" smtClean="0"/>
          </a:p>
          <a:p>
            <a:pPr algn="ctr"/>
            <a:r>
              <a:rPr lang="es-ES" sz="2000" b="1" dirty="0" smtClean="0">
                <a:hlinkClick r:id="rId3"/>
              </a:rPr>
              <a:t>HISTORIACOLLEGE@GMAIL.COM</a:t>
            </a:r>
            <a:endParaRPr lang="es-ES" sz="2000" b="1" dirty="0" smtClean="0"/>
          </a:p>
          <a:p>
            <a:pPr algn="ctr"/>
            <a:r>
              <a:rPr lang="es-ES" sz="2000" b="1" dirty="0" smtClean="0"/>
              <a:t>EN ASUNTO DEBE INDICAR: NOMBRE DEL ESTUDIANTE Y CURSO  </a:t>
            </a:r>
          </a:p>
          <a:p>
            <a:pPr algn="ctr"/>
            <a:endParaRPr lang="es-ES"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6248" y="500042"/>
            <a:ext cx="4572000" cy="5078313"/>
          </a:xfrm>
          <a:prstGeom prst="rect">
            <a:avLst/>
          </a:prstGeom>
        </p:spPr>
        <p:txBody>
          <a:bodyPr>
            <a:spAutoFit/>
          </a:bodyPr>
          <a:lstStyle/>
          <a:p>
            <a:endParaRPr lang="es-ES" dirty="0"/>
          </a:p>
          <a:p>
            <a:r>
              <a:rPr lang="es-ES" dirty="0"/>
              <a:t>Se denomina </a:t>
            </a:r>
            <a:r>
              <a:rPr lang="es-ES" i="1" dirty="0"/>
              <a:t>Humanismo al movimiento filosófico y cultural que se inició a fines de la Edad Media en la península itálica, desde donde se fue extendiendo al resto de la Europa occidental y central. Su marco cronológico corresponde a los siglos XIV y XVI, es decir, a los tiempos finales de la Edad Media y a los albores de la Edad Moderna. Entre los elementos que caracterizan a este movimiento destacan los siguientes: </a:t>
            </a:r>
            <a:endParaRPr lang="es-ES" i="1" dirty="0" smtClean="0"/>
          </a:p>
          <a:p>
            <a:endParaRPr lang="es-ES" i="1" dirty="0"/>
          </a:p>
          <a:p>
            <a:r>
              <a:rPr lang="es-ES" dirty="0"/>
              <a:t>•</a:t>
            </a:r>
            <a:r>
              <a:rPr lang="es-ES" b="1" dirty="0"/>
              <a:t> Su carácter filosófico e intelectual</a:t>
            </a:r>
            <a:r>
              <a:rPr lang="es-ES" dirty="0"/>
              <a:t>: Los humanistas adoptaron ante el mundo una actitud reflexiva, inquiriéndose acerca de los procesos de cambio que se desarrollaban ante sus ojos y acerca también de cuál era el rumbo que debía seguir la sociedad. </a:t>
            </a:r>
          </a:p>
        </p:txBody>
      </p:sp>
      <p:pic>
        <p:nvPicPr>
          <p:cNvPr id="2050" name="Picture 2"/>
          <p:cNvPicPr>
            <a:picLocks noChangeAspect="1" noChangeArrowheads="1"/>
          </p:cNvPicPr>
          <p:nvPr/>
        </p:nvPicPr>
        <p:blipFill>
          <a:blip r:embed="rId2"/>
          <a:srcRect/>
          <a:stretch>
            <a:fillRect/>
          </a:stretch>
        </p:blipFill>
        <p:spPr bwMode="auto">
          <a:xfrm>
            <a:off x="571472" y="2143116"/>
            <a:ext cx="3552825" cy="2543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20" y="428604"/>
            <a:ext cx="4572000" cy="3416320"/>
          </a:xfrm>
          <a:prstGeom prst="rect">
            <a:avLst/>
          </a:prstGeom>
        </p:spPr>
        <p:txBody>
          <a:bodyPr>
            <a:spAutoFit/>
          </a:bodyPr>
          <a:lstStyle/>
          <a:p>
            <a:endParaRPr lang="es-ES" dirty="0"/>
          </a:p>
          <a:p>
            <a:endParaRPr lang="es-ES" dirty="0"/>
          </a:p>
          <a:p>
            <a:pPr algn="just"/>
            <a:r>
              <a:rPr lang="es-ES" dirty="0"/>
              <a:t>• </a:t>
            </a:r>
            <a:r>
              <a:rPr lang="es-ES" b="1" dirty="0"/>
              <a:t>Su orientación antropocéntrica</a:t>
            </a:r>
            <a:r>
              <a:rPr lang="es-ES" dirty="0"/>
              <a:t>: Su reflexión tomaba como elemento central a la persona humana, su realidad, sus intereses, inquietudes y potencialidades. Por ello el Humanismo tuvo una actitud más terrenal, como se manifiesta en su interés por cuestiones como el gobierno de los Estados o la dirección de la economía, y en su defensa del deseo de fama, poder, gloria, prestigio o riquezas. </a:t>
            </a:r>
          </a:p>
        </p:txBody>
      </p:sp>
      <p:pic>
        <p:nvPicPr>
          <p:cNvPr id="3074" name="Picture 2"/>
          <p:cNvPicPr>
            <a:picLocks noChangeAspect="1" noChangeArrowheads="1"/>
          </p:cNvPicPr>
          <p:nvPr/>
        </p:nvPicPr>
        <p:blipFill>
          <a:blip r:embed="rId2"/>
          <a:srcRect/>
          <a:stretch>
            <a:fillRect/>
          </a:stretch>
        </p:blipFill>
        <p:spPr bwMode="auto">
          <a:xfrm>
            <a:off x="4929190" y="857232"/>
            <a:ext cx="3679950" cy="3714776"/>
          </a:xfrm>
          <a:prstGeom prst="rect">
            <a:avLst/>
          </a:prstGeom>
          <a:noFill/>
          <a:ln w="9525">
            <a:noFill/>
            <a:miter lim="800000"/>
            <a:headEnd/>
            <a:tailEnd/>
          </a:ln>
          <a:effectLst/>
        </p:spPr>
      </p:pic>
      <p:sp>
        <p:nvSpPr>
          <p:cNvPr id="6" name="5 Rectángulo"/>
          <p:cNvSpPr/>
          <p:nvPr/>
        </p:nvSpPr>
        <p:spPr>
          <a:xfrm>
            <a:off x="4357686" y="4643446"/>
            <a:ext cx="4572000" cy="923330"/>
          </a:xfrm>
          <a:prstGeom prst="rect">
            <a:avLst/>
          </a:prstGeom>
        </p:spPr>
        <p:txBody>
          <a:bodyPr>
            <a:spAutoFit/>
          </a:bodyPr>
          <a:lstStyle/>
          <a:p>
            <a:endParaRPr lang="es-ES" dirty="0"/>
          </a:p>
          <a:p>
            <a:pPr algn="r"/>
            <a:r>
              <a:rPr lang="es-ES" i="1" dirty="0"/>
              <a:t>“El hombre es la medida de todas las cosas” </a:t>
            </a:r>
            <a:r>
              <a:rPr lang="es-ES" i="1" dirty="0" err="1"/>
              <a:t>Protágoras</a:t>
            </a:r>
            <a:r>
              <a:rPr lang="es-ES" i="1" dirty="0"/>
              <a:t> </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20" y="357166"/>
            <a:ext cx="4572000" cy="5078313"/>
          </a:xfrm>
          <a:prstGeom prst="rect">
            <a:avLst/>
          </a:prstGeom>
        </p:spPr>
        <p:txBody>
          <a:bodyPr>
            <a:spAutoFit/>
          </a:bodyPr>
          <a:lstStyle/>
          <a:p>
            <a:endParaRPr lang="es-ES" dirty="0"/>
          </a:p>
          <a:p>
            <a:endParaRPr lang="es-ES" dirty="0"/>
          </a:p>
          <a:p>
            <a:pPr algn="just"/>
            <a:r>
              <a:rPr lang="es-ES" dirty="0"/>
              <a:t>• </a:t>
            </a:r>
            <a:r>
              <a:rPr lang="es-ES" b="1" dirty="0"/>
              <a:t>Su actitud pedagógica</a:t>
            </a:r>
            <a:r>
              <a:rPr lang="es-ES" dirty="0"/>
              <a:t>: Una de las aspiraciones de la época fue crear un tipo superior de humanidad, mediante el desarrollo integral de las vastas capacidades del hombre. Para ello, se recomendaba estudiar las fuentes clásicas, a las que se juzgaba superiores al conocimiento puramente intelectual de la Escolástica. </a:t>
            </a:r>
            <a:endParaRPr lang="es-ES" dirty="0" smtClean="0"/>
          </a:p>
          <a:p>
            <a:pPr algn="just"/>
            <a:endParaRPr lang="es-ES" dirty="0"/>
          </a:p>
          <a:p>
            <a:pPr algn="just"/>
            <a:r>
              <a:rPr lang="es-ES" dirty="0"/>
              <a:t>• </a:t>
            </a:r>
            <a:r>
              <a:rPr lang="es-ES" b="1" dirty="0"/>
              <a:t>La revaloración de la cultura clásica</a:t>
            </a:r>
            <a:r>
              <a:rPr lang="es-ES" dirty="0"/>
              <a:t> es otro elemento esencial del Humanismo, y no se limitó a los textos: se impulsó un auténtico rescate de todo lo que pudiera salvarse de las antiguas Grecia y Roma. Las artes plásticas se beneficiaron del redescubrimiento de la arquitectura y la escultura antiguas. </a:t>
            </a:r>
          </a:p>
        </p:txBody>
      </p:sp>
      <p:pic>
        <p:nvPicPr>
          <p:cNvPr id="4098" name="Picture 2"/>
          <p:cNvPicPr>
            <a:picLocks noChangeAspect="1" noChangeArrowheads="1"/>
          </p:cNvPicPr>
          <p:nvPr/>
        </p:nvPicPr>
        <p:blipFill>
          <a:blip r:embed="rId2"/>
          <a:srcRect/>
          <a:stretch>
            <a:fillRect/>
          </a:stretch>
        </p:blipFill>
        <p:spPr bwMode="auto">
          <a:xfrm>
            <a:off x="4929190" y="1428736"/>
            <a:ext cx="3846826" cy="37147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20" y="571480"/>
            <a:ext cx="4572000" cy="3970318"/>
          </a:xfrm>
          <a:prstGeom prst="rect">
            <a:avLst/>
          </a:prstGeom>
        </p:spPr>
        <p:txBody>
          <a:bodyPr>
            <a:spAutoFit/>
          </a:bodyPr>
          <a:lstStyle/>
          <a:p>
            <a:endParaRPr lang="es-ES" dirty="0"/>
          </a:p>
          <a:p>
            <a:endParaRPr lang="es-ES" dirty="0"/>
          </a:p>
          <a:p>
            <a:pPr algn="just"/>
            <a:r>
              <a:rPr lang="es-ES" dirty="0"/>
              <a:t>• </a:t>
            </a:r>
            <a:r>
              <a:rPr lang="es-ES" b="1" dirty="0"/>
              <a:t>La difusión de un nuevo tipo de saber</a:t>
            </a:r>
            <a:r>
              <a:rPr lang="es-ES" dirty="0"/>
              <a:t>: Los humanistas dieron preeminencia a conocimientos ligados con la persona humana, como la gramática, la filosofía moral o la historia; contra el estilo dogmático de la Edad Media, se difundieron por entonces las epístolas y los diálogos; en vez de estudiar y transmitir las vidas de los santos y ascetas (la </a:t>
            </a:r>
            <a:r>
              <a:rPr lang="es-ES" i="1" dirty="0"/>
              <a:t>hagiografía) se puso interés en los grandes personajes, o en las figuras de las narraciones mitológicas, que eran juzgadas como más ricas y aleccionadoras. </a:t>
            </a:r>
          </a:p>
        </p:txBody>
      </p:sp>
      <p:pic>
        <p:nvPicPr>
          <p:cNvPr id="5122" name="Picture 2"/>
          <p:cNvPicPr>
            <a:picLocks noChangeAspect="1" noChangeArrowheads="1"/>
          </p:cNvPicPr>
          <p:nvPr/>
        </p:nvPicPr>
        <p:blipFill>
          <a:blip r:embed="rId2"/>
          <a:srcRect/>
          <a:stretch>
            <a:fillRect/>
          </a:stretch>
        </p:blipFill>
        <p:spPr bwMode="auto">
          <a:xfrm>
            <a:off x="5429256" y="928670"/>
            <a:ext cx="2857500" cy="4229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00100" y="1714488"/>
            <a:ext cx="8001056" cy="1569660"/>
          </a:xfrm>
          <a:prstGeom prst="rect">
            <a:avLst/>
          </a:prstGeom>
        </p:spPr>
        <p:txBody>
          <a:bodyPr wrap="square">
            <a:spAutoFit/>
          </a:bodyPr>
          <a:lstStyle/>
          <a:p>
            <a:endParaRPr lang="es-ES" sz="4800" dirty="0"/>
          </a:p>
          <a:p>
            <a:r>
              <a:rPr lang="es-ES" sz="4800" b="1" dirty="0"/>
              <a:t>ORIGEN DEL HUMANISMO </a:t>
            </a:r>
            <a:endParaRPr lang="es-ES" sz="4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143372" y="857232"/>
            <a:ext cx="4572000" cy="4247317"/>
          </a:xfrm>
          <a:prstGeom prst="rect">
            <a:avLst/>
          </a:prstGeom>
        </p:spPr>
        <p:txBody>
          <a:bodyPr>
            <a:spAutoFit/>
          </a:bodyPr>
          <a:lstStyle/>
          <a:p>
            <a:endParaRPr lang="es-ES" dirty="0"/>
          </a:p>
          <a:p>
            <a:r>
              <a:rPr lang="es-ES" dirty="0"/>
              <a:t>Este movimiento de renovación intelectual fue posible gracias a la conjunción de factores como: </a:t>
            </a:r>
          </a:p>
          <a:p>
            <a:r>
              <a:rPr lang="es-ES" dirty="0"/>
              <a:t>• El ascenso de la burguesía, promovido por la expansión comercial que se había producido desde hacía siglos. El movimiento humanista expresó las inquietudes y aspiraciones de esta nueva categoría social. </a:t>
            </a:r>
          </a:p>
          <a:p>
            <a:r>
              <a:rPr lang="es-ES" dirty="0"/>
              <a:t>• La acción de personajes de fortuna que pusieron sus recursos al servicio de las artes, las letras y la cultura en general. A éstos se les denominó </a:t>
            </a:r>
            <a:r>
              <a:rPr lang="es-ES" i="1" dirty="0"/>
              <a:t>Mecenas, y sin su concurso no se habría dado el esplendor de la civilización que se produjo en estos siglos. </a:t>
            </a:r>
          </a:p>
        </p:txBody>
      </p:sp>
      <p:sp>
        <p:nvSpPr>
          <p:cNvPr id="6146" name="AutoShape 2" descr="Vida de Lorenzo de Médici el Magnífico Breve Biografí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 name="5 Imagen" descr="descarga.jpg"/>
          <p:cNvPicPr>
            <a:picLocks noChangeAspect="1"/>
          </p:cNvPicPr>
          <p:nvPr/>
        </p:nvPicPr>
        <p:blipFill>
          <a:blip r:embed="rId2"/>
          <a:stretch>
            <a:fillRect/>
          </a:stretch>
        </p:blipFill>
        <p:spPr>
          <a:xfrm flipH="1">
            <a:off x="642910" y="1142984"/>
            <a:ext cx="2928958" cy="3952112"/>
          </a:xfrm>
          <a:prstGeom prst="rect">
            <a:avLst/>
          </a:prstGeom>
        </p:spPr>
      </p:pic>
      <p:sp>
        <p:nvSpPr>
          <p:cNvPr id="7" name="6 Rectángulo"/>
          <p:cNvSpPr/>
          <p:nvPr/>
        </p:nvSpPr>
        <p:spPr>
          <a:xfrm>
            <a:off x="214282" y="5286388"/>
            <a:ext cx="4572000" cy="923330"/>
          </a:xfrm>
          <a:prstGeom prst="rect">
            <a:avLst/>
          </a:prstGeom>
        </p:spPr>
        <p:txBody>
          <a:bodyPr>
            <a:spAutoFit/>
          </a:bodyPr>
          <a:lstStyle/>
          <a:p>
            <a:endParaRPr lang="es-ES" dirty="0"/>
          </a:p>
          <a:p>
            <a:r>
              <a:rPr lang="es-ES" dirty="0"/>
              <a:t>Lorenzo de </a:t>
            </a:r>
            <a:r>
              <a:rPr lang="es-ES" dirty="0" err="1"/>
              <a:t>Médicis</a:t>
            </a:r>
            <a:r>
              <a:rPr lang="es-ES" dirty="0"/>
              <a:t> “El Magnífico”, Mecenas de Florencia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714356"/>
            <a:ext cx="4572000" cy="3970318"/>
          </a:xfrm>
          <a:prstGeom prst="rect">
            <a:avLst/>
          </a:prstGeom>
        </p:spPr>
        <p:txBody>
          <a:bodyPr>
            <a:spAutoFit/>
          </a:bodyPr>
          <a:lstStyle/>
          <a:p>
            <a:endParaRPr lang="es-ES" dirty="0"/>
          </a:p>
          <a:p>
            <a:endParaRPr lang="es-ES" dirty="0"/>
          </a:p>
          <a:p>
            <a:pPr algn="just"/>
            <a:r>
              <a:rPr lang="es-ES" dirty="0"/>
              <a:t>• Migración a Europa occidental de numerosos intelectuales bizantinos, quienes abandonaban su patria huyendo del avance de los turcos otomanos, y aportaron conocimientos y materiales que enriquecieron la cultura de Occidente. </a:t>
            </a:r>
            <a:endParaRPr lang="es-ES" dirty="0" smtClean="0"/>
          </a:p>
          <a:p>
            <a:pPr algn="just"/>
            <a:endParaRPr lang="es-ES" dirty="0"/>
          </a:p>
          <a:p>
            <a:pPr algn="just"/>
            <a:r>
              <a:rPr lang="es-ES" dirty="0"/>
              <a:t>• La crisis en general del mundo medieval, que empujó a la reflexión a numerosos intelectuales con el fin de explicar los sucesos y fenómenos que se daban, así como para contribuir al </a:t>
            </a:r>
            <a:r>
              <a:rPr lang="es-ES" dirty="0" smtClean="0"/>
              <a:t>surgimiento de un orden mejor </a:t>
            </a:r>
            <a:endParaRPr lang="es-ES" dirty="0"/>
          </a:p>
        </p:txBody>
      </p:sp>
      <p:pic>
        <p:nvPicPr>
          <p:cNvPr id="21506" name="Picture 2"/>
          <p:cNvPicPr>
            <a:picLocks noChangeAspect="1" noChangeArrowheads="1"/>
          </p:cNvPicPr>
          <p:nvPr/>
        </p:nvPicPr>
        <p:blipFill>
          <a:blip r:embed="rId2"/>
          <a:srcRect/>
          <a:stretch>
            <a:fillRect/>
          </a:stretch>
        </p:blipFill>
        <p:spPr bwMode="auto">
          <a:xfrm>
            <a:off x="4929190" y="1571612"/>
            <a:ext cx="38100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1451</Words>
  <Application>Microsoft Office PowerPoint</Application>
  <PresentationFormat>Presentación en pantalla (4:3)</PresentationFormat>
  <Paragraphs>105</Paragraphs>
  <Slides>28</Slides>
  <Notes>2</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EL HUMANISMO</vt:lpstr>
      <vt:lpstr> CONCEPTO Y CARACTERÍSTICAS </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ACTIVIDAD DE INICIO</vt:lpstr>
      <vt:lpstr>ACTIVIDAD DE DESARROLLO  Primera Parte</vt:lpstr>
      <vt:lpstr>ACTIVIDAD DE DESARROLLO  Segunda Parte</vt:lpstr>
      <vt:lpstr>ACTIVIDAD DE CIERRE</vt:lpstr>
      <vt:lpstr>Link de youtube</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dc:title>
  <dc:creator>usuario</dc:creator>
  <cp:lastModifiedBy>usuario</cp:lastModifiedBy>
  <cp:revision>12</cp:revision>
  <dcterms:created xsi:type="dcterms:W3CDTF">2020-03-28T14:55:09Z</dcterms:created>
  <dcterms:modified xsi:type="dcterms:W3CDTF">2020-03-30T14:14:48Z</dcterms:modified>
</cp:coreProperties>
</file>