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2" r:id="rId3"/>
    <p:sldId id="263" r:id="rId4"/>
    <p:sldId id="257" r:id="rId5"/>
    <p:sldId id="258" r:id="rId6"/>
    <p:sldId id="259" r:id="rId7"/>
    <p:sldId id="260" r:id="rId8"/>
    <p:sldId id="261"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599" autoAdjust="0"/>
  </p:normalViewPr>
  <p:slideViewPr>
    <p:cSldViewPr>
      <p:cViewPr varScale="1">
        <p:scale>
          <a:sx n="61" d="100"/>
          <a:sy n="61" d="100"/>
        </p:scale>
        <p:origin x="-1027" y="-77"/>
      </p:cViewPr>
      <p:guideLst>
        <p:guide orient="horz" pos="2160"/>
        <p:guide pos="2880"/>
      </p:guideLst>
    </p:cSldViewPr>
  </p:slideViewPr>
  <p:outlineViewPr>
    <p:cViewPr>
      <p:scale>
        <a:sx n="33" d="100"/>
        <a:sy n="33" d="100"/>
      </p:scale>
      <p:origin x="48" y="19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2A3537-C70C-4FD5-AEA2-83FEEB7C844F}" type="datetimeFigureOut">
              <a:rPr lang="es-ES" smtClean="0"/>
              <a:pPr/>
              <a:t>30/03/2020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65E4D8-18DF-472E-9328-41741CC48B3C}"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65E4D8-18DF-472E-9328-41741CC48B3C}" type="slidenum">
              <a:rPr lang="es-ES" smtClean="0"/>
              <a:pPr/>
              <a:t>3</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DFDC5E8A-8508-476E-A10F-ADDDCD5EB09D}" type="slidenum">
              <a:rPr lang="es-ES" smtClean="0"/>
              <a:pPr/>
              <a:t>‹Nº›</a:t>
            </a:fld>
            <a:endParaRPr lang="es-E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5" name="4 Marcador de pie de página"/>
          <p:cNvSpPr>
            <a:spLocks noGrp="1"/>
          </p:cNvSpPr>
          <p:nvPr>
            <p:ph type="ftr" sz="quarter" idx="11"/>
          </p:nvPr>
        </p:nvSpPr>
        <p:spPr>
          <a:xfrm>
            <a:off x="800100" y="6172200"/>
            <a:ext cx="4000500" cy="457200"/>
          </a:xfrm>
        </p:spPr>
        <p:txBody>
          <a:bodyPr/>
          <a:lstStyle/>
          <a:p>
            <a:endParaRPr lang="es-E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DFDC5E8A-8508-476E-A10F-ADDDCD5EB09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FDC5E8A-8508-476E-A10F-ADDDCD5EB09D}" type="slidenum">
              <a:rPr lang="es-ES" smtClean="0"/>
              <a:pPr/>
              <a:t>‹Nº›</a:t>
            </a:fld>
            <a:endParaRPr lang="es-E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80BE74F-365F-49A5-982B-CE1844913852}" type="datetimeFigureOut">
              <a:rPr lang="es-ES" smtClean="0"/>
              <a:pPr/>
              <a:t>30/03/2020</a:t>
            </a:fld>
            <a:endParaRPr lang="es-ES"/>
          </a:p>
        </p:txBody>
      </p:sp>
      <p:sp>
        <p:nvSpPr>
          <p:cNvPr id="6" name="5 Marcador de pie de página"/>
          <p:cNvSpPr>
            <a:spLocks noGrp="1"/>
          </p:cNvSpPr>
          <p:nvPr>
            <p:ph type="ftr" sz="quarter" idx="11"/>
          </p:nvPr>
        </p:nvSpPr>
        <p:spPr>
          <a:xfrm>
            <a:off x="914400" y="6172200"/>
            <a:ext cx="3886200" cy="457200"/>
          </a:xfrm>
        </p:spPr>
        <p:txBody>
          <a:bodyPr/>
          <a:lstStyle/>
          <a:p>
            <a:endParaRPr lang="es-ES"/>
          </a:p>
        </p:txBody>
      </p:sp>
      <p:sp>
        <p:nvSpPr>
          <p:cNvPr id="7" name="6 Marcador de número de diapositiva"/>
          <p:cNvSpPr>
            <a:spLocks noGrp="1"/>
          </p:cNvSpPr>
          <p:nvPr>
            <p:ph type="sldNum" sz="quarter" idx="12"/>
          </p:nvPr>
        </p:nvSpPr>
        <p:spPr>
          <a:xfrm>
            <a:off x="146304" y="6208776"/>
            <a:ext cx="457200" cy="457200"/>
          </a:xfrm>
        </p:spPr>
        <p:txBody>
          <a:bodyPr/>
          <a:lstStyle/>
          <a:p>
            <a:fld id="{DFDC5E8A-8508-476E-A10F-ADDDCD5EB09D}" type="slidenum">
              <a:rPr lang="es-ES" smtClean="0"/>
              <a:pPr/>
              <a:t>‹Nº›</a:t>
            </a:fld>
            <a:endParaRPr lang="es-E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80BE74F-365F-49A5-982B-CE1844913852}" type="datetimeFigureOut">
              <a:rPr lang="es-ES" smtClean="0"/>
              <a:pPr/>
              <a:t>30/03/2020</a:t>
            </a:fld>
            <a:endParaRPr lang="es-E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FDC5E8A-8508-476E-A10F-ADDDCD5EB09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xAeWglTo2V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HISTORIACOLLEGE@GMAIL.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1714488"/>
            <a:ext cx="8229600" cy="1470025"/>
          </a:xfrm>
        </p:spPr>
        <p:txBody>
          <a:bodyPr>
            <a:noAutofit/>
          </a:bodyPr>
          <a:lstStyle/>
          <a:p>
            <a:r>
              <a:rPr lang="es-MX" sz="4400" b="1" kern="1800" dirty="0" smtClean="0">
                <a:latin typeface="Times New Roman"/>
                <a:ea typeface="Times New Roman"/>
                <a:cs typeface="Times New Roman"/>
              </a:rPr>
              <a:t>Normas y su clasificación</a:t>
            </a:r>
            <a:r>
              <a:rPr lang="es-MX" sz="2800" b="1" kern="1800" dirty="0" smtClean="0">
                <a:latin typeface="Times New Roman"/>
                <a:ea typeface="Times New Roman"/>
                <a:cs typeface="Times New Roman"/>
              </a:rPr>
              <a:t/>
            </a:r>
            <a:br>
              <a:rPr lang="es-MX" sz="2800" b="1" kern="1800" dirty="0" smtClean="0">
                <a:latin typeface="Times New Roman"/>
                <a:ea typeface="Times New Roman"/>
                <a:cs typeface="Times New Roman"/>
              </a:rPr>
            </a:br>
            <a:r>
              <a:rPr lang="es-MX" sz="2800" b="1" kern="1800" dirty="0" smtClean="0">
                <a:latin typeface="Times New Roman"/>
                <a:ea typeface="Times New Roman"/>
                <a:cs typeface="Times New Roman"/>
              </a:rPr>
              <a:t>objetivo: Reconocer las normas que manejan la vida en sociedad.</a:t>
            </a:r>
            <a:r>
              <a:rPr lang="es-ES" sz="2800" dirty="0" smtClean="0">
                <a:latin typeface="Calibri"/>
                <a:ea typeface="Calibri"/>
                <a:cs typeface="Times New Roman"/>
              </a:rPr>
              <a:t/>
            </a:r>
            <a:br>
              <a:rPr lang="es-ES" sz="2800" dirty="0" smtClean="0">
                <a:latin typeface="Calibri"/>
                <a:ea typeface="Calibri"/>
                <a:cs typeface="Times New Roman"/>
              </a:rPr>
            </a:br>
            <a:endParaRPr lang="es-ES" sz="2800" dirty="0"/>
          </a:p>
        </p:txBody>
      </p:sp>
      <p:sp>
        <p:nvSpPr>
          <p:cNvPr id="4" name="3 CuadroTexto"/>
          <p:cNvSpPr txBox="1"/>
          <p:nvPr/>
        </p:nvSpPr>
        <p:spPr>
          <a:xfrm>
            <a:off x="1214414" y="5000636"/>
            <a:ext cx="7358114" cy="1200329"/>
          </a:xfrm>
          <a:prstGeom prst="rect">
            <a:avLst/>
          </a:prstGeom>
          <a:noFill/>
        </p:spPr>
        <p:txBody>
          <a:bodyPr wrap="square" rtlCol="0">
            <a:spAutoFit/>
          </a:bodyPr>
          <a:lstStyle/>
          <a:p>
            <a:r>
              <a:rPr lang="es-ES" dirty="0" smtClean="0"/>
              <a:t>PROFESOR: JOSÉ MIGUEL GOLDBERG LARENAS</a:t>
            </a:r>
          </a:p>
          <a:p>
            <a:r>
              <a:rPr lang="es-ES" dirty="0" smtClean="0"/>
              <a:t>CURSO: 6º BÁSICO B</a:t>
            </a:r>
          </a:p>
          <a:p>
            <a:r>
              <a:rPr lang="es-ES" b="1" dirty="0" smtClean="0"/>
              <a:t>Tiempo estimado: 180 minutos (se recomienda dividir el tiempo en dos bloques de 90 minutos)</a:t>
            </a:r>
            <a:endParaRPr lang="es-ES" b="1" dirty="0"/>
          </a:p>
        </p:txBody>
      </p:sp>
      <p:sp>
        <p:nvSpPr>
          <p:cNvPr id="5" name="4 Subtítulo"/>
          <p:cNvSpPr>
            <a:spLocks noGrp="1"/>
          </p:cNvSpPr>
          <p:nvPr>
            <p:ph type="subTitle" idx="1"/>
          </p:nvPr>
        </p:nvSpPr>
        <p:spPr/>
        <p:txBody>
          <a:bodyPr/>
          <a:lstStyle/>
          <a:p>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85984" y="214290"/>
            <a:ext cx="4786346" cy="1143000"/>
          </a:xfrm>
        </p:spPr>
        <p:txBody>
          <a:bodyPr>
            <a:normAutofit fontScale="90000"/>
          </a:bodyPr>
          <a:lstStyle/>
          <a:p>
            <a:pPr algn="ctr"/>
            <a:r>
              <a:rPr lang="es-ES" dirty="0" smtClean="0"/>
              <a:t>     CIERRE DE LA CLASE</a:t>
            </a:r>
            <a:endParaRPr lang="es-ES" dirty="0"/>
          </a:p>
        </p:txBody>
      </p:sp>
      <p:sp>
        <p:nvSpPr>
          <p:cNvPr id="4" name="3 CuadroTexto"/>
          <p:cNvSpPr txBox="1"/>
          <p:nvPr/>
        </p:nvSpPr>
        <p:spPr>
          <a:xfrm>
            <a:off x="428596" y="1214422"/>
            <a:ext cx="8215370" cy="707886"/>
          </a:xfrm>
          <a:prstGeom prst="rect">
            <a:avLst/>
          </a:prstGeom>
          <a:noFill/>
        </p:spPr>
        <p:txBody>
          <a:bodyPr wrap="square" rtlCol="0">
            <a:spAutoFit/>
          </a:bodyPr>
          <a:lstStyle/>
          <a:p>
            <a:pPr algn="ctr"/>
            <a:r>
              <a:rPr lang="es-ES" sz="2000" b="1" dirty="0" smtClean="0"/>
              <a:t>CON AYUDA DE TU FAMILIA INDICA 5 NORMAS QUE SE APLICAN EN TU CASA Y QUE REGULAN TU  VIDA COTIDIANA</a:t>
            </a:r>
            <a:endParaRPr lang="es-ES" b="1" dirty="0"/>
          </a:p>
        </p:txBody>
      </p:sp>
      <p:graphicFrame>
        <p:nvGraphicFramePr>
          <p:cNvPr id="5" name="4 Tabla"/>
          <p:cNvGraphicFramePr>
            <a:graphicFrameLocks noGrp="1"/>
          </p:cNvGraphicFramePr>
          <p:nvPr/>
        </p:nvGraphicFramePr>
        <p:xfrm>
          <a:off x="357158" y="1928802"/>
          <a:ext cx="8501122" cy="2225040"/>
        </p:xfrm>
        <a:graphic>
          <a:graphicData uri="http://schemas.openxmlformats.org/drawingml/2006/table">
            <a:tbl>
              <a:tblPr firstRow="1" bandRow="1">
                <a:tableStyleId>{5C22544A-7EE6-4342-B048-85BDC9FD1C3A}</a:tableStyleId>
              </a:tblPr>
              <a:tblGrid>
                <a:gridCol w="8501122"/>
              </a:tblGrid>
              <a:tr h="370840">
                <a:tc>
                  <a:txBody>
                    <a:bodyPr/>
                    <a:lstStyle/>
                    <a:p>
                      <a:r>
                        <a:rPr lang="es-ES" dirty="0" smtClean="0"/>
                        <a:t>Mis Normas</a:t>
                      </a:r>
                      <a:r>
                        <a:rPr lang="es-ES" baseline="0" dirty="0" smtClean="0"/>
                        <a:t> </a:t>
                      </a:r>
                      <a:endParaRPr lang="es-ES" dirty="0"/>
                    </a:p>
                  </a:txBody>
                  <a:tcPr/>
                </a:tc>
              </a:tr>
              <a:tr h="370840">
                <a:tc>
                  <a:txBody>
                    <a:bodyPr/>
                    <a:lstStyle/>
                    <a:p>
                      <a:r>
                        <a:rPr lang="es-ES" dirty="0" smtClean="0"/>
                        <a:t>1.</a:t>
                      </a:r>
                      <a:endParaRPr lang="es-ES" dirty="0"/>
                    </a:p>
                  </a:txBody>
                  <a:tcPr/>
                </a:tc>
              </a:tr>
              <a:tr h="370840">
                <a:tc>
                  <a:txBody>
                    <a:bodyPr/>
                    <a:lstStyle/>
                    <a:p>
                      <a:r>
                        <a:rPr lang="es-ES" dirty="0" smtClean="0"/>
                        <a:t>2.</a:t>
                      </a:r>
                      <a:endParaRPr lang="es-ES" dirty="0"/>
                    </a:p>
                  </a:txBody>
                  <a:tcPr/>
                </a:tc>
              </a:tr>
              <a:tr h="370840">
                <a:tc>
                  <a:txBody>
                    <a:bodyPr/>
                    <a:lstStyle/>
                    <a:p>
                      <a:r>
                        <a:rPr lang="es-ES" dirty="0" smtClean="0"/>
                        <a:t>3.</a:t>
                      </a:r>
                      <a:endParaRPr lang="es-ES" dirty="0"/>
                    </a:p>
                  </a:txBody>
                  <a:tcPr/>
                </a:tc>
              </a:tr>
              <a:tr h="370840">
                <a:tc>
                  <a:txBody>
                    <a:bodyPr/>
                    <a:lstStyle/>
                    <a:p>
                      <a:r>
                        <a:rPr lang="es-ES" dirty="0" smtClean="0"/>
                        <a:t>4.</a:t>
                      </a:r>
                      <a:endParaRPr lang="es-ES" dirty="0"/>
                    </a:p>
                  </a:txBody>
                  <a:tcPr/>
                </a:tc>
              </a:tr>
              <a:tr h="370840">
                <a:tc>
                  <a:txBody>
                    <a:bodyPr/>
                    <a:lstStyle/>
                    <a:p>
                      <a:r>
                        <a:rPr lang="es-ES" dirty="0" smtClean="0"/>
                        <a:t>5.</a:t>
                      </a:r>
                      <a:endParaRPr lang="es-ES" dirty="0"/>
                    </a:p>
                  </a:txBody>
                  <a:tcPr/>
                </a:tc>
              </a:tr>
            </a:tbl>
          </a:graphicData>
        </a:graphic>
      </p:graphicFrame>
      <p:sp>
        <p:nvSpPr>
          <p:cNvPr id="7" name="6 CuadroTexto"/>
          <p:cNvSpPr txBox="1"/>
          <p:nvPr/>
        </p:nvSpPr>
        <p:spPr>
          <a:xfrm>
            <a:off x="428596" y="4357694"/>
            <a:ext cx="8429684" cy="461665"/>
          </a:xfrm>
          <a:prstGeom prst="rect">
            <a:avLst/>
          </a:prstGeom>
          <a:noFill/>
        </p:spPr>
        <p:txBody>
          <a:bodyPr wrap="square" rtlCol="0">
            <a:spAutoFit/>
          </a:bodyPr>
          <a:lstStyle/>
          <a:p>
            <a:r>
              <a:rPr lang="es-ES" sz="1600" b="1" dirty="0" smtClean="0"/>
              <a:t>Material de apoyo: </a:t>
            </a:r>
            <a:r>
              <a:rPr lang="es-ES" sz="2400" dirty="0" smtClean="0">
                <a:hlinkClick r:id="rId2"/>
              </a:rPr>
              <a:t>https://www.youtube.com/watch?v=xAeWglTo2Vc</a:t>
            </a:r>
            <a:endParaRPr lang="es-ES"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AVISO IMPORTANTE.jpg"/>
          <p:cNvPicPr>
            <a:picLocks noChangeAspect="1"/>
          </p:cNvPicPr>
          <p:nvPr/>
        </p:nvPicPr>
        <p:blipFill>
          <a:blip r:embed="rId2"/>
          <a:stretch>
            <a:fillRect/>
          </a:stretch>
        </p:blipFill>
        <p:spPr>
          <a:xfrm>
            <a:off x="1214414" y="0"/>
            <a:ext cx="6643734" cy="3277723"/>
          </a:xfrm>
          <a:prstGeom prst="rect">
            <a:avLst/>
          </a:prstGeom>
        </p:spPr>
      </p:pic>
      <p:sp>
        <p:nvSpPr>
          <p:cNvPr id="4" name="3 CuadroTexto"/>
          <p:cNvSpPr txBox="1"/>
          <p:nvPr/>
        </p:nvSpPr>
        <p:spPr>
          <a:xfrm>
            <a:off x="500034" y="3071810"/>
            <a:ext cx="8429684" cy="2862322"/>
          </a:xfrm>
          <a:prstGeom prst="rect">
            <a:avLst/>
          </a:prstGeom>
          <a:noFill/>
        </p:spPr>
        <p:txBody>
          <a:bodyPr wrap="square" rtlCol="0">
            <a:spAutoFit/>
          </a:bodyPr>
          <a:lstStyle/>
          <a:p>
            <a:pPr algn="ctr"/>
            <a:r>
              <a:rPr lang="es-ES" sz="2000" b="1" dirty="0" smtClean="0">
                <a:latin typeface="Aharoni" pitchFamily="2" charset="-79"/>
                <a:cs typeface="Aharoni" pitchFamily="2" charset="-79"/>
              </a:rPr>
              <a:t>IMPORTANTE¡¡¡¡¡¡</a:t>
            </a:r>
          </a:p>
          <a:p>
            <a:pPr algn="ctr"/>
            <a:r>
              <a:rPr lang="es-ES" sz="2000" b="1" dirty="0" smtClean="0"/>
              <a:t>LAS ACTIVIDADES DEBEN DESARROLLARSE EN TU CUADERNO DE HISTORIA.</a:t>
            </a:r>
          </a:p>
          <a:p>
            <a:pPr algn="ctr"/>
            <a:r>
              <a:rPr lang="es-ES" sz="2000" b="1" dirty="0" smtClean="0"/>
              <a:t>AL TERMINO DE LA SEMANA  DEBE SACARLE UNA FOTO AL CUADERNO Y ENVIARLA AL SIGUIENTE CORREO:</a:t>
            </a:r>
          </a:p>
          <a:p>
            <a:pPr algn="ctr"/>
            <a:endParaRPr lang="es-ES" sz="2000" b="1" dirty="0" smtClean="0"/>
          </a:p>
          <a:p>
            <a:pPr algn="ctr"/>
            <a:r>
              <a:rPr lang="es-ES" sz="2000" b="1" dirty="0" smtClean="0">
                <a:hlinkClick r:id="rId3"/>
              </a:rPr>
              <a:t>HISTORIACOLLEGE@GMAIL.COM</a:t>
            </a:r>
            <a:endParaRPr lang="es-ES" sz="2000" b="1" dirty="0" smtClean="0"/>
          </a:p>
          <a:p>
            <a:pPr algn="ctr"/>
            <a:r>
              <a:rPr lang="es-ES" sz="2000" b="1" dirty="0" smtClean="0"/>
              <a:t>EN ASUNTO DEBE INDICAR: NOMBRE DEL ESTUDIANTE Y CURSO  </a:t>
            </a:r>
          </a:p>
          <a:p>
            <a:pPr algn="ctr"/>
            <a:endParaRPr lang="es-ES"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642918"/>
            <a:ext cx="7772400" cy="1939916"/>
          </a:xfrm>
        </p:spPr>
        <p:txBody>
          <a:bodyPr>
            <a:normAutofit fontScale="90000"/>
          </a:bodyPr>
          <a:lstStyle/>
          <a:p>
            <a:r>
              <a:rPr lang="es-MX" dirty="0" smtClean="0"/>
              <a:t>Se pueden clasificar de manera general a las normas por 4 tipos principales</a:t>
            </a:r>
            <a:br>
              <a:rPr lang="es-MX" dirty="0" smtClean="0"/>
            </a:br>
            <a:endParaRPr lang="es-ES" dirty="0"/>
          </a:p>
        </p:txBody>
      </p:sp>
      <p:sp>
        <p:nvSpPr>
          <p:cNvPr id="3" name="2 Marcador de contenido"/>
          <p:cNvSpPr>
            <a:spLocks noGrp="1"/>
          </p:cNvSpPr>
          <p:nvPr>
            <p:ph sz="quarter" idx="1"/>
          </p:nvPr>
        </p:nvSpPr>
        <p:spPr>
          <a:xfrm>
            <a:off x="857224" y="2286000"/>
            <a:ext cx="7772400" cy="4572000"/>
          </a:xfrm>
        </p:spPr>
        <p:txBody>
          <a:bodyPr/>
          <a:lstStyle/>
          <a:p>
            <a:pPr algn="just"/>
            <a:r>
              <a:rPr lang="es-ES" sz="3600" dirty="0" smtClean="0"/>
              <a:t>Todas las normas regulan conductas. Nos dicen lo que es posible o necesario hacer, o no hacer, en determinadas circunstancias. Estas reglas son necesarias para lograr una convivencia social armónica</a:t>
            </a:r>
            <a:r>
              <a:rPr lang="es-ES" dirty="0" smtClean="0"/>
              <a:t>.</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pPr algn="ctr">
              <a:buNone/>
            </a:pPr>
            <a:r>
              <a:rPr lang="es-MX" sz="4400" dirty="0" smtClean="0"/>
              <a:t>Se pueden clasificar de manera general a las normas por 4 tipos principales</a:t>
            </a:r>
            <a:endParaRPr lang="es-ES" sz="4400" dirty="0" smtClean="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pPr lvl="0" algn="just"/>
            <a:r>
              <a:rPr lang="es-MX" b="1" dirty="0" smtClean="0"/>
              <a:t>Norma jurídica</a:t>
            </a:r>
            <a:r>
              <a:rPr lang="es-MX" dirty="0" smtClean="0"/>
              <a:t> -&gt; La norma jurídica es una regla u ordenación del comportamiento humano dictado por la autoridad competente del caso, con un criterio de valor y cuyo incumplimiento trae aparejado una sanción. Generalmente, impone deberes y confiere derechos. </a:t>
            </a:r>
            <a:endParaRPr lang="es-ES" dirty="0" smtClean="0"/>
          </a:p>
          <a:p>
            <a:endParaRPr lang="es-ES" dirty="0"/>
          </a:p>
        </p:txBody>
      </p:sp>
      <p:pic>
        <p:nvPicPr>
          <p:cNvPr id="5122" name="Picture 2" descr="Resultado de imagen para justicia"/>
          <p:cNvPicPr>
            <a:picLocks noChangeAspect="1" noChangeArrowheads="1"/>
          </p:cNvPicPr>
          <p:nvPr/>
        </p:nvPicPr>
        <p:blipFill>
          <a:blip r:embed="rId2"/>
          <a:srcRect/>
          <a:stretch>
            <a:fillRect/>
          </a:stretch>
        </p:blipFill>
        <p:spPr bwMode="auto">
          <a:xfrm>
            <a:off x="3786182" y="3500438"/>
            <a:ext cx="4643470" cy="309564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00034" y="285728"/>
            <a:ext cx="7772400" cy="4572000"/>
          </a:xfrm>
        </p:spPr>
        <p:txBody>
          <a:bodyPr/>
          <a:lstStyle/>
          <a:p>
            <a:pPr lvl="0" algn="just"/>
            <a:r>
              <a:rPr lang="es-MX" b="1" dirty="0" smtClean="0"/>
              <a:t>Norma religiosa</a:t>
            </a:r>
            <a:r>
              <a:rPr lang="es-MX" dirty="0" smtClean="0"/>
              <a:t> -&gt;Como toda norma, las normas religiosas imponen conductas al hombre, de hacer o de no hacer, con la finalidad de lograr un mundo humano mejor, pero en el caso de las normas religiosas con una meta trascendente: recibir el premio a sus buenas acciones en la vida </a:t>
            </a:r>
            <a:r>
              <a:rPr lang="es-MX" dirty="0" err="1" smtClean="0"/>
              <a:t>ultraterrena</a:t>
            </a:r>
            <a:r>
              <a:rPr lang="es-MX" dirty="0" smtClean="0"/>
              <a:t>, o también allí, el castigo correspondiente. </a:t>
            </a:r>
            <a:endParaRPr lang="es-ES" dirty="0" smtClean="0"/>
          </a:p>
          <a:p>
            <a:pPr algn="just"/>
            <a:endParaRPr lang="es-ES" dirty="0"/>
          </a:p>
        </p:txBody>
      </p:sp>
      <p:pic>
        <p:nvPicPr>
          <p:cNvPr id="4098" name="Picture 2" descr="Resultado de imagen para comunidad catolica"/>
          <p:cNvPicPr>
            <a:picLocks noChangeAspect="1" noChangeArrowheads="1"/>
          </p:cNvPicPr>
          <p:nvPr/>
        </p:nvPicPr>
        <p:blipFill>
          <a:blip r:embed="rId2"/>
          <a:srcRect/>
          <a:stretch>
            <a:fillRect/>
          </a:stretch>
        </p:blipFill>
        <p:spPr bwMode="auto">
          <a:xfrm>
            <a:off x="5143504" y="2857496"/>
            <a:ext cx="3719490" cy="371949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28596" y="285728"/>
            <a:ext cx="7772400" cy="4572000"/>
          </a:xfrm>
        </p:spPr>
        <p:txBody>
          <a:bodyPr/>
          <a:lstStyle/>
          <a:p>
            <a:pPr lvl="0" algn="just"/>
            <a:r>
              <a:rPr lang="es-MX" b="1" dirty="0" smtClean="0"/>
              <a:t>Norma social</a:t>
            </a:r>
            <a:r>
              <a:rPr lang="es-MX" dirty="0" smtClean="0"/>
              <a:t> -&gt; Las normas sociales son unas reglas que se deben seguir o a las que se deben ajustar las conductas, tareas y actividades del ser humano. El sistema de normas, reglas o deberes que regula las acciones de los individuos entre sí es lo que llamamos moral. Moral quiere decir carácter o costumbre, refiriéndose a algo que ha sido adquirido. </a:t>
            </a:r>
            <a:endParaRPr lang="es-ES" dirty="0" smtClean="0"/>
          </a:p>
          <a:p>
            <a:endParaRPr lang="es-ES" dirty="0"/>
          </a:p>
        </p:txBody>
      </p:sp>
      <p:pic>
        <p:nvPicPr>
          <p:cNvPr id="3076" name="Picture 4" descr="Resultado de imagen para norma social"/>
          <p:cNvPicPr>
            <a:picLocks noChangeAspect="1" noChangeArrowheads="1"/>
          </p:cNvPicPr>
          <p:nvPr/>
        </p:nvPicPr>
        <p:blipFill>
          <a:blip r:embed="rId2"/>
          <a:srcRect/>
          <a:stretch>
            <a:fillRect/>
          </a:stretch>
        </p:blipFill>
        <p:spPr bwMode="auto">
          <a:xfrm>
            <a:off x="1571604" y="2786058"/>
            <a:ext cx="5048232" cy="378617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28596" y="214290"/>
            <a:ext cx="7772400" cy="4572000"/>
          </a:xfrm>
        </p:spPr>
        <p:txBody>
          <a:bodyPr/>
          <a:lstStyle/>
          <a:p>
            <a:pPr lvl="0" algn="just"/>
            <a:r>
              <a:rPr lang="es-MX" b="1" dirty="0" smtClean="0"/>
              <a:t>Norma moral</a:t>
            </a:r>
            <a:r>
              <a:rPr lang="es-MX" dirty="0" smtClean="0"/>
              <a:t> -&gt; Las normas morales imponen conductas, pero no son externas al sujeto, sino autónomas, dadas por la propia conciencia de cada uno. En general, las personas poseen una conciencia recta que les indica lo que está bien y lo que está mal, y actúan en consecuencia.</a:t>
            </a:r>
            <a:endParaRPr lang="es-ES" dirty="0" smtClean="0"/>
          </a:p>
          <a:p>
            <a:endParaRPr lang="es-ES" dirty="0"/>
          </a:p>
        </p:txBody>
      </p:sp>
      <p:pic>
        <p:nvPicPr>
          <p:cNvPr id="4" name="Picture 2" descr="Resultado de imagen para moral"/>
          <p:cNvPicPr>
            <a:picLocks noChangeAspect="1" noChangeArrowheads="1"/>
          </p:cNvPicPr>
          <p:nvPr/>
        </p:nvPicPr>
        <p:blipFill>
          <a:blip r:embed="rId2"/>
          <a:srcRect/>
          <a:stretch>
            <a:fillRect/>
          </a:stretch>
        </p:blipFill>
        <p:spPr bwMode="auto">
          <a:xfrm>
            <a:off x="1000100" y="2571744"/>
            <a:ext cx="7143750" cy="33337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428604"/>
            <a:ext cx="7772400" cy="1500198"/>
          </a:xfrm>
        </p:spPr>
        <p:txBody>
          <a:bodyPr>
            <a:normAutofit fontScale="90000"/>
          </a:bodyPr>
          <a:lstStyle/>
          <a:p>
            <a:pPr algn="ctr"/>
            <a:r>
              <a:rPr lang="es-MX" sz="2800" b="1" dirty="0" smtClean="0">
                <a:solidFill>
                  <a:schemeClr val="tx1"/>
                </a:solidFill>
              </a:rPr>
              <a:t>A). Ejemplos de normas</a:t>
            </a:r>
            <a:r>
              <a:rPr lang="es-MX" sz="2800" b="1" dirty="0" smtClean="0"/>
              <a:t/>
            </a:r>
            <a:br>
              <a:rPr lang="es-MX" sz="2800" b="1" dirty="0" smtClean="0"/>
            </a:br>
            <a:r>
              <a:rPr lang="es-MX" sz="2800" b="1" dirty="0" smtClean="0"/>
              <a:t>En relación al conocimiento de las normas, señala un ejemplo para cada una de las normas estudiadas. </a:t>
            </a:r>
            <a:r>
              <a:rPr lang="es-ES" sz="2800" b="1" dirty="0" smtClean="0"/>
              <a:t/>
            </a:r>
            <a:br>
              <a:rPr lang="es-ES" sz="2800" b="1" dirty="0" smtClean="0"/>
            </a:br>
            <a:endParaRPr lang="es-ES" sz="2800" dirty="0"/>
          </a:p>
        </p:txBody>
      </p:sp>
      <p:graphicFrame>
        <p:nvGraphicFramePr>
          <p:cNvPr id="5" name="4 Tabla"/>
          <p:cNvGraphicFramePr>
            <a:graphicFrameLocks noGrp="1"/>
          </p:cNvGraphicFramePr>
          <p:nvPr/>
        </p:nvGraphicFramePr>
        <p:xfrm>
          <a:off x="428596" y="1714488"/>
          <a:ext cx="8501122" cy="3786216"/>
        </p:xfrm>
        <a:graphic>
          <a:graphicData uri="http://schemas.openxmlformats.org/drawingml/2006/table">
            <a:tbl>
              <a:tblPr firstRow="1" bandRow="1">
                <a:tableStyleId>{5C22544A-7EE6-4342-B048-85BDC9FD1C3A}</a:tableStyleId>
              </a:tblPr>
              <a:tblGrid>
                <a:gridCol w="2571768"/>
                <a:gridCol w="5929354"/>
              </a:tblGrid>
              <a:tr h="983918">
                <a:tc>
                  <a:txBody>
                    <a:bodyPr/>
                    <a:lstStyle/>
                    <a:p>
                      <a:r>
                        <a:rPr lang="es-ES" sz="2800" dirty="0" smtClean="0"/>
                        <a:t>Tipo de norma</a:t>
                      </a:r>
                      <a:endParaRPr lang="es-ES" sz="2800" dirty="0"/>
                    </a:p>
                  </a:txBody>
                  <a:tcPr/>
                </a:tc>
                <a:tc>
                  <a:txBody>
                    <a:bodyPr/>
                    <a:lstStyle/>
                    <a:p>
                      <a:r>
                        <a:rPr lang="es-ES" sz="2800" dirty="0" smtClean="0"/>
                        <a:t>Ejemplo</a:t>
                      </a:r>
                      <a:r>
                        <a:rPr lang="es-ES" sz="2800" baseline="0" dirty="0" smtClean="0"/>
                        <a:t> de norma</a:t>
                      </a:r>
                      <a:endParaRPr lang="es-ES" sz="2800" dirty="0"/>
                    </a:p>
                  </a:txBody>
                  <a:tcPr/>
                </a:tc>
              </a:tr>
              <a:tr h="635188">
                <a:tc>
                  <a:txBody>
                    <a:bodyPr/>
                    <a:lstStyle/>
                    <a:p>
                      <a:r>
                        <a:rPr lang="es-ES" sz="2800" dirty="0" smtClean="0"/>
                        <a:t>MORAL</a:t>
                      </a:r>
                      <a:endParaRPr lang="es-ES" sz="2800" dirty="0"/>
                    </a:p>
                  </a:txBody>
                  <a:tcPr/>
                </a:tc>
                <a:tc>
                  <a:txBody>
                    <a:bodyPr/>
                    <a:lstStyle/>
                    <a:p>
                      <a:endParaRPr lang="es-ES" sz="2800" dirty="0"/>
                    </a:p>
                  </a:txBody>
                  <a:tcPr/>
                </a:tc>
              </a:tr>
              <a:tr h="560459">
                <a:tc>
                  <a:txBody>
                    <a:bodyPr/>
                    <a:lstStyle/>
                    <a:p>
                      <a:r>
                        <a:rPr lang="es-ES" sz="2800" dirty="0" smtClean="0"/>
                        <a:t>RELIGIOSA</a:t>
                      </a:r>
                      <a:endParaRPr lang="es-ES" sz="2800" dirty="0"/>
                    </a:p>
                  </a:txBody>
                  <a:tcPr/>
                </a:tc>
                <a:tc>
                  <a:txBody>
                    <a:bodyPr/>
                    <a:lstStyle/>
                    <a:p>
                      <a:endParaRPr lang="es-ES" sz="2800" dirty="0"/>
                    </a:p>
                  </a:txBody>
                  <a:tcPr/>
                </a:tc>
              </a:tr>
              <a:tr h="622733">
                <a:tc>
                  <a:txBody>
                    <a:bodyPr/>
                    <a:lstStyle/>
                    <a:p>
                      <a:r>
                        <a:rPr lang="es-ES" sz="2800" dirty="0" smtClean="0"/>
                        <a:t>JURÍDICA</a:t>
                      </a:r>
                      <a:endParaRPr lang="es-ES" sz="2800" dirty="0"/>
                    </a:p>
                  </a:txBody>
                  <a:tcPr/>
                </a:tc>
                <a:tc>
                  <a:txBody>
                    <a:bodyPr/>
                    <a:lstStyle/>
                    <a:p>
                      <a:endParaRPr lang="es-ES" sz="2800" dirty="0"/>
                    </a:p>
                  </a:txBody>
                  <a:tcPr/>
                </a:tc>
              </a:tr>
              <a:tr h="983918">
                <a:tc>
                  <a:txBody>
                    <a:bodyPr/>
                    <a:lstStyle/>
                    <a:p>
                      <a:r>
                        <a:rPr lang="es-ES" sz="2800" dirty="0" smtClean="0"/>
                        <a:t>SOCIAL</a:t>
                      </a:r>
                      <a:r>
                        <a:rPr lang="es-ES" sz="2800" baseline="0" dirty="0" smtClean="0"/>
                        <a:t> </a:t>
                      </a:r>
                      <a:endParaRPr lang="es-ES" sz="2800" dirty="0"/>
                    </a:p>
                  </a:txBody>
                  <a:tcPr/>
                </a:tc>
                <a:tc>
                  <a:txBody>
                    <a:bodyPr/>
                    <a:lstStyle/>
                    <a:p>
                      <a:endParaRPr lang="es-ES" sz="28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85728"/>
            <a:ext cx="8858280" cy="1203348"/>
          </a:xfrm>
        </p:spPr>
        <p:txBody>
          <a:bodyPr>
            <a:noAutofit/>
          </a:bodyPr>
          <a:lstStyle/>
          <a:p>
            <a:r>
              <a:rPr lang="es-ES_tradnl" sz="2000" b="1" dirty="0" smtClean="0">
                <a:solidFill>
                  <a:schemeClr val="tx1"/>
                </a:solidFill>
              </a:rPr>
              <a:t>B). INDICA A QUE TIPO DE NORMA CORRESPONDE,</a:t>
            </a:r>
            <a:r>
              <a:rPr lang="es-ES" sz="2000" dirty="0" smtClean="0">
                <a:solidFill>
                  <a:schemeClr val="tx1"/>
                </a:solidFill>
              </a:rPr>
              <a:t/>
            </a:r>
            <a:br>
              <a:rPr lang="es-ES" sz="2000" dirty="0" smtClean="0">
                <a:solidFill>
                  <a:schemeClr val="tx1"/>
                </a:solidFill>
              </a:rPr>
            </a:br>
            <a:r>
              <a:rPr lang="es-ES_tradnl" sz="2000" dirty="0" smtClean="0">
                <a:solidFill>
                  <a:schemeClr val="tx1"/>
                </a:solidFill>
              </a:rPr>
              <a:t>1. SOCIAL                     2. RELIGIOSA                3. JURÍDICA             4. MORAL</a:t>
            </a:r>
            <a:r>
              <a:rPr lang="es-ES" sz="2000" dirty="0" smtClean="0">
                <a:solidFill>
                  <a:schemeClr val="tx1"/>
                </a:solidFill>
              </a:rPr>
              <a:t/>
            </a:r>
            <a:br>
              <a:rPr lang="es-ES" sz="2000" dirty="0" smtClean="0">
                <a:solidFill>
                  <a:schemeClr val="tx1"/>
                </a:solidFill>
              </a:rPr>
            </a:br>
            <a:endParaRPr lang="es-ES" sz="2000" dirty="0">
              <a:solidFill>
                <a:schemeClr val="tx1"/>
              </a:solidFill>
            </a:endParaRPr>
          </a:p>
        </p:txBody>
      </p:sp>
      <p:sp>
        <p:nvSpPr>
          <p:cNvPr id="3" name="2 Marcador de contenido"/>
          <p:cNvSpPr>
            <a:spLocks noGrp="1"/>
          </p:cNvSpPr>
          <p:nvPr>
            <p:ph sz="quarter" idx="1"/>
          </p:nvPr>
        </p:nvSpPr>
        <p:spPr>
          <a:xfrm>
            <a:off x="285720" y="1785926"/>
            <a:ext cx="8401080" cy="4786346"/>
          </a:xfrm>
        </p:spPr>
        <p:txBody>
          <a:bodyPr>
            <a:noAutofit/>
          </a:bodyPr>
          <a:lstStyle/>
          <a:p>
            <a:r>
              <a:rPr lang="es-ES_tradnl" sz="2000" dirty="0" smtClean="0"/>
              <a:t>1. No botar basura en la calle                                                                ____________</a:t>
            </a:r>
            <a:endParaRPr lang="es-ES" sz="2000" dirty="0" smtClean="0"/>
          </a:p>
          <a:p>
            <a:r>
              <a:rPr lang="es-ES_tradnl" sz="2000" dirty="0" smtClean="0"/>
              <a:t>2. Inventar que un vecino habló mal de otra persona                            ____________ </a:t>
            </a:r>
            <a:endParaRPr lang="es-ES" sz="2000" dirty="0" smtClean="0"/>
          </a:p>
          <a:p>
            <a:r>
              <a:rPr lang="es-ES_tradnl" sz="2000" dirty="0" smtClean="0"/>
              <a:t>3. No conducir a más de 80 km por hora                                              ____________</a:t>
            </a:r>
            <a:endParaRPr lang="es-ES" sz="2000" dirty="0" smtClean="0"/>
          </a:p>
          <a:p>
            <a:r>
              <a:rPr lang="es-ES_tradnl" sz="2000" dirty="0" smtClean="0"/>
              <a:t>4. Acudir al culto con vestido o falda                                                    ____________</a:t>
            </a:r>
            <a:endParaRPr lang="es-ES" sz="2000" dirty="0" smtClean="0"/>
          </a:p>
          <a:p>
            <a:r>
              <a:rPr lang="es-ES_tradnl" sz="2000" dirty="0" smtClean="0"/>
              <a:t>5. Mentir para no ser castigado                                                             ____________</a:t>
            </a:r>
            <a:endParaRPr lang="es-ES" sz="2000" dirty="0" smtClean="0"/>
          </a:p>
          <a:p>
            <a:r>
              <a:rPr lang="es-ES_tradnl" sz="2000" dirty="0" smtClean="0"/>
              <a:t>7. Ceder en la micro el asiento a un anciano                                         ____________</a:t>
            </a:r>
            <a:endParaRPr lang="es-ES" sz="2000" dirty="0" smtClean="0"/>
          </a:p>
          <a:p>
            <a:r>
              <a:rPr lang="es-ES_tradnl" sz="2000" dirty="0" smtClean="0"/>
              <a:t>8. Ocultar a los padres una mala nota                                                   ____________</a:t>
            </a:r>
            <a:endParaRPr lang="es-ES" sz="2000" dirty="0" smtClean="0"/>
          </a:p>
          <a:p>
            <a:r>
              <a:rPr lang="es-ES_tradnl" sz="2000" dirty="0" smtClean="0"/>
              <a:t>9. No tomar café o alcohol                                                                    ____________</a:t>
            </a:r>
            <a:endParaRPr lang="es-ES" sz="2000" dirty="0" smtClean="0"/>
          </a:p>
          <a:p>
            <a:r>
              <a:rPr lang="es-ES_tradnl" sz="2000" dirty="0" smtClean="0"/>
              <a:t>10. Robar un banco                                                                               ____________</a:t>
            </a:r>
            <a:endParaRPr lang="es-ES" sz="1050" dirty="0" smtClean="0"/>
          </a:p>
          <a:p>
            <a:pPr>
              <a:buNone/>
            </a:pPr>
            <a:endParaRPr lang="es-ES" sz="105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109</TotalTime>
  <Words>522</Words>
  <Application>Microsoft Office PowerPoint</Application>
  <PresentationFormat>Presentación en pantalla (4:3)</PresentationFormat>
  <Paragraphs>44</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Equidad</vt:lpstr>
      <vt:lpstr>Normas y su clasificación objetivo: Reconocer las normas que manejan la vida en sociedad. </vt:lpstr>
      <vt:lpstr>Se pueden clasificar de manera general a las normas por 4 tipos principales </vt:lpstr>
      <vt:lpstr>Diapositiva 3</vt:lpstr>
      <vt:lpstr>Diapositiva 4</vt:lpstr>
      <vt:lpstr>Diapositiva 5</vt:lpstr>
      <vt:lpstr>Diapositiva 6</vt:lpstr>
      <vt:lpstr>Diapositiva 7</vt:lpstr>
      <vt:lpstr>A). Ejemplos de normas En relación al conocimiento de las normas, señala un ejemplo para cada una de las normas estudiadas.  </vt:lpstr>
      <vt:lpstr>B). INDICA A QUE TIPO DE NORMA CORRESPONDE, 1. SOCIAL                     2. RELIGIOSA                3. JURÍDICA             4. MORAL </vt:lpstr>
      <vt:lpstr>     CIERRE DE LA CLASE</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Normas y su clasificación</dc:title>
  <dc:creator>usuario</dc:creator>
  <cp:lastModifiedBy>usuario</cp:lastModifiedBy>
  <cp:revision>16</cp:revision>
  <dcterms:created xsi:type="dcterms:W3CDTF">2016-03-02T03:02:59Z</dcterms:created>
  <dcterms:modified xsi:type="dcterms:W3CDTF">2020-03-30T15:12:55Z</dcterms:modified>
</cp:coreProperties>
</file>