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DFFD2026-BAFE-4DC2-BBF7-1FB6DF3E3E21}" type="datetimeFigureOut">
              <a:rPr lang="es-ES" smtClean="0"/>
              <a:t>24/03/2020</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42656EC7-3D4D-4A43-B207-82C5F1A53537}"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DFFD2026-BAFE-4DC2-BBF7-1FB6DF3E3E21}" type="datetimeFigureOut">
              <a:rPr lang="es-ES" smtClean="0"/>
              <a:t>24/03/2020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2656EC7-3D4D-4A43-B207-82C5F1A53537}"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DFFD2026-BAFE-4DC2-BBF7-1FB6DF3E3E21}" type="datetimeFigureOut">
              <a:rPr lang="es-ES" smtClean="0"/>
              <a:t>24/03/2020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2656EC7-3D4D-4A43-B207-82C5F1A53537}"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DFFD2026-BAFE-4DC2-BBF7-1FB6DF3E3E21}" type="datetimeFigureOut">
              <a:rPr lang="es-ES" smtClean="0"/>
              <a:t>24/03/2020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2656EC7-3D4D-4A43-B207-82C5F1A53537}" type="slidenum">
              <a:rPr lang="es-ES" smtClean="0"/>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DFFD2026-BAFE-4DC2-BBF7-1FB6DF3E3E21}" type="datetimeFigureOut">
              <a:rPr lang="es-ES" smtClean="0"/>
              <a:t>24/03/2020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2656EC7-3D4D-4A43-B207-82C5F1A53537}" type="slidenum">
              <a:rPr lang="es-ES" smtClean="0"/>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DFFD2026-BAFE-4DC2-BBF7-1FB6DF3E3E21}" type="datetimeFigureOut">
              <a:rPr lang="es-ES" smtClean="0"/>
              <a:t>24/03/2020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42656EC7-3D4D-4A43-B207-82C5F1A53537}" type="slidenum">
              <a:rPr lang="es-ES" smtClean="0"/>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DFFD2026-BAFE-4DC2-BBF7-1FB6DF3E3E21}" type="datetimeFigureOut">
              <a:rPr lang="es-ES" smtClean="0"/>
              <a:t>24/03/2020</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42656EC7-3D4D-4A43-B207-82C5F1A53537}"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DFFD2026-BAFE-4DC2-BBF7-1FB6DF3E3E21}" type="datetimeFigureOut">
              <a:rPr lang="es-ES" smtClean="0"/>
              <a:t>24/03/2020</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42656EC7-3D4D-4A43-B207-82C5F1A53537}" type="slidenum">
              <a:rPr lang="es-ES" smtClean="0"/>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DFFD2026-BAFE-4DC2-BBF7-1FB6DF3E3E21}" type="datetimeFigureOut">
              <a:rPr lang="es-ES" smtClean="0"/>
              <a:t>24/03/2020</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42656EC7-3D4D-4A43-B207-82C5F1A53537}"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DFFD2026-BAFE-4DC2-BBF7-1FB6DF3E3E21}" type="datetimeFigureOut">
              <a:rPr lang="es-ES" smtClean="0"/>
              <a:t>24/03/2020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42656EC7-3D4D-4A43-B207-82C5F1A53537}"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DFFD2026-BAFE-4DC2-BBF7-1FB6DF3E3E21}" type="datetimeFigureOut">
              <a:rPr lang="es-ES" smtClean="0"/>
              <a:t>24/03/2020</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42656EC7-3D4D-4A43-B207-82C5F1A53537}" type="slidenum">
              <a:rPr lang="es-ES" smtClean="0"/>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FFD2026-BAFE-4DC2-BBF7-1FB6DF3E3E21}" type="datetimeFigureOut">
              <a:rPr lang="es-ES" smtClean="0"/>
              <a:t>24/03/2020</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2656EC7-3D4D-4A43-B207-82C5F1A53537}"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7159" y="571480"/>
            <a:ext cx="8572560" cy="1754326"/>
          </a:xfrm>
          <a:prstGeom prst="rect">
            <a:avLst/>
          </a:prstGeom>
          <a:noFill/>
        </p:spPr>
        <p:txBody>
          <a:bodyPr wrap="square" lIns="91440" tIns="45720" rIns="91440" bIns="45720">
            <a:spAutoFit/>
          </a:bodyPr>
          <a:lstStyle/>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1º Unidad: Comprensión lectora</a:t>
            </a: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5" name="4 CuadroTexto"/>
          <p:cNvSpPr txBox="1"/>
          <p:nvPr/>
        </p:nvSpPr>
        <p:spPr>
          <a:xfrm>
            <a:off x="1000100" y="2428868"/>
            <a:ext cx="7572428" cy="2677656"/>
          </a:xfrm>
          <a:prstGeom prst="rect">
            <a:avLst/>
          </a:prstGeom>
          <a:noFill/>
        </p:spPr>
        <p:txBody>
          <a:bodyPr wrap="square" rtlCol="0">
            <a:spAutoFit/>
          </a:bodyPr>
          <a:lstStyle/>
          <a:p>
            <a:pPr algn="just"/>
            <a:r>
              <a:rPr lang="es-ES" sz="2400" dirty="0" smtClean="0"/>
              <a:t>(Recuerda que esta primera unidad se irá evaluando con distintos trabajos de proceso que se irán enviando a la página virtual del colegio oportunamente. Por el momento no es posible dar una fecha para la evaluación con nota al libro dado el contexto. Se irá informando oportunamente sobre cualquier novedad)</a:t>
            </a:r>
            <a:endParaRPr lang="es-E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0" y="1357298"/>
            <a:ext cx="9144000" cy="5500702"/>
          </a:xfrm>
        </p:spPr>
        <p:txBody>
          <a:bodyPr>
            <a:normAutofit/>
          </a:bodyPr>
          <a:lstStyle/>
          <a:p>
            <a:pPr algn="just"/>
            <a:r>
              <a:rPr lang="es-ES" sz="3600" dirty="0" smtClean="0"/>
              <a:t>Adquirir y desarrollar habilidades lingüísticas fundamentales para la comprensión lectora de textos no </a:t>
            </a:r>
            <a:r>
              <a:rPr lang="es-ES" sz="3600" dirty="0" smtClean="0"/>
              <a:t>literarios, </a:t>
            </a:r>
            <a:r>
              <a:rPr lang="es-ES" sz="3600" dirty="0" smtClean="0"/>
              <a:t>mediante estrategias de análisis, interpretación y reflexión orientadas a la valoración de la lectura </a:t>
            </a:r>
            <a:r>
              <a:rPr lang="es-ES" sz="3600" dirty="0" smtClean="0"/>
              <a:t>como </a:t>
            </a:r>
            <a:r>
              <a:rPr lang="es-ES" sz="3600" dirty="0" smtClean="0"/>
              <a:t>un proceso. </a:t>
            </a:r>
            <a:endParaRPr lang="es-ES" sz="3600" dirty="0"/>
          </a:p>
        </p:txBody>
      </p:sp>
      <p:sp>
        <p:nvSpPr>
          <p:cNvPr id="3" name="2 Título"/>
          <p:cNvSpPr>
            <a:spLocks noGrp="1"/>
          </p:cNvSpPr>
          <p:nvPr>
            <p:ph type="title"/>
          </p:nvPr>
        </p:nvSpPr>
        <p:spPr/>
        <p:txBody>
          <a:bodyPr/>
          <a:lstStyle/>
          <a:p>
            <a:r>
              <a:rPr lang="es-ES" dirty="0" smtClean="0"/>
              <a:t>Objetivo de la Unidad</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85720" y="1357298"/>
            <a:ext cx="8401080" cy="4929222"/>
          </a:xfrm>
        </p:spPr>
        <p:txBody>
          <a:bodyPr>
            <a:normAutofit/>
          </a:bodyPr>
          <a:lstStyle/>
          <a:p>
            <a:endParaRPr lang="es-ES" dirty="0" smtClean="0"/>
          </a:p>
          <a:p>
            <a:r>
              <a:rPr lang="es-ES" dirty="0" smtClean="0"/>
              <a:t>Leer y comprender: Diferencia fundamental entre lectura lineal y lectura comprensiva. (1º clase presencial)</a:t>
            </a:r>
          </a:p>
          <a:p>
            <a:endParaRPr lang="es-ES" dirty="0" smtClean="0"/>
          </a:p>
          <a:p>
            <a:r>
              <a:rPr lang="es-ES" dirty="0" smtClean="0"/>
              <a:t>El texto: definición y estructura. (1º clase presencial)</a:t>
            </a:r>
          </a:p>
          <a:p>
            <a:endParaRPr lang="es-ES" dirty="0" smtClean="0"/>
          </a:p>
          <a:p>
            <a:r>
              <a:rPr lang="es-ES" dirty="0" smtClean="0"/>
              <a:t>Tipos y géneros textuales. (1º clase presencial)</a:t>
            </a:r>
          </a:p>
          <a:p>
            <a:endParaRPr lang="es-ES" dirty="0" smtClean="0"/>
          </a:p>
          <a:p>
            <a:endParaRPr lang="es-ES" dirty="0" smtClean="0"/>
          </a:p>
        </p:txBody>
      </p:sp>
      <p:sp>
        <p:nvSpPr>
          <p:cNvPr id="3" name="2 Título"/>
          <p:cNvSpPr>
            <a:spLocks noGrp="1"/>
          </p:cNvSpPr>
          <p:nvPr>
            <p:ph type="title"/>
          </p:nvPr>
        </p:nvSpPr>
        <p:spPr/>
        <p:txBody>
          <a:bodyPr>
            <a:normAutofit fontScale="90000"/>
          </a:bodyPr>
          <a:lstStyle/>
          <a:p>
            <a:r>
              <a:rPr lang="es-ES" dirty="0" smtClean="0"/>
              <a:t>Contenidos de la Unidad (recordatorio)</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28596" y="1357298"/>
            <a:ext cx="8229600" cy="5019506"/>
          </a:xfrm>
        </p:spPr>
        <p:txBody>
          <a:bodyPr>
            <a:normAutofit fontScale="92500" lnSpcReduction="20000"/>
          </a:bodyPr>
          <a:lstStyle/>
          <a:p>
            <a:endParaRPr lang="es-ES" dirty="0" smtClean="0"/>
          </a:p>
          <a:p>
            <a:r>
              <a:rPr lang="es-ES" dirty="0" smtClean="0"/>
              <a:t>Habilidades </a:t>
            </a:r>
            <a:r>
              <a:rPr lang="es-ES" dirty="0" smtClean="0"/>
              <a:t>de </a:t>
            </a:r>
            <a:r>
              <a:rPr lang="es-ES" dirty="0" smtClean="0"/>
              <a:t>lectura trabajadas en la primera guía de trabajo. </a:t>
            </a:r>
          </a:p>
          <a:p>
            <a:r>
              <a:rPr lang="es-ES" dirty="0" smtClean="0"/>
              <a:t>Fecha: 12/03 (2º </a:t>
            </a:r>
            <a:r>
              <a:rPr lang="es-ES" dirty="0" smtClean="0"/>
              <a:t>clase presencial</a:t>
            </a:r>
            <a:r>
              <a:rPr lang="es-ES" dirty="0" smtClean="0"/>
              <a:t>)</a:t>
            </a:r>
          </a:p>
          <a:p>
            <a:endParaRPr lang="es-ES" dirty="0" smtClean="0"/>
          </a:p>
          <a:p>
            <a:r>
              <a:rPr lang="es-ES" dirty="0" smtClean="0"/>
              <a:t>-Identificar</a:t>
            </a:r>
          </a:p>
          <a:p>
            <a:r>
              <a:rPr lang="es-ES" dirty="0" smtClean="0"/>
              <a:t>-Comprender</a:t>
            </a:r>
          </a:p>
          <a:p>
            <a:r>
              <a:rPr lang="es-ES" dirty="0" smtClean="0"/>
              <a:t>-Caracterizar</a:t>
            </a:r>
          </a:p>
          <a:p>
            <a:r>
              <a:rPr lang="es-ES" dirty="0" smtClean="0"/>
              <a:t>-Analizar</a:t>
            </a:r>
          </a:p>
          <a:p>
            <a:r>
              <a:rPr lang="es-ES" dirty="0" smtClean="0"/>
              <a:t>-Sintetizar</a:t>
            </a:r>
          </a:p>
          <a:p>
            <a:r>
              <a:rPr lang="es-ES" dirty="0" smtClean="0"/>
              <a:t>-Inferir</a:t>
            </a:r>
          </a:p>
          <a:p>
            <a:r>
              <a:rPr lang="es-ES" dirty="0" smtClean="0"/>
              <a:t>-Interpretar</a:t>
            </a:r>
          </a:p>
          <a:p>
            <a:r>
              <a:rPr lang="es-ES" dirty="0" smtClean="0"/>
              <a:t>-Transformar</a:t>
            </a:r>
          </a:p>
          <a:p>
            <a:r>
              <a:rPr lang="es-ES" dirty="0" smtClean="0"/>
              <a:t>-Evaluar</a:t>
            </a:r>
          </a:p>
          <a:p>
            <a:endParaRPr lang="es-ES" dirty="0" smtClean="0"/>
          </a:p>
          <a:p>
            <a:endParaRPr lang="es-ES" dirty="0"/>
          </a:p>
        </p:txBody>
      </p:sp>
      <p:sp>
        <p:nvSpPr>
          <p:cNvPr id="3" name="2 Título"/>
          <p:cNvSpPr>
            <a:spLocks noGrp="1"/>
          </p:cNvSpPr>
          <p:nvPr>
            <p:ph type="title"/>
          </p:nvPr>
        </p:nvSpPr>
        <p:spPr/>
        <p:txBody>
          <a:bodyPr>
            <a:normAutofit fontScale="90000"/>
          </a:bodyPr>
          <a:lstStyle/>
          <a:p>
            <a:r>
              <a:rPr lang="es-ES" dirty="0" smtClean="0"/>
              <a:t>Contenidos de la Unidad (recordatorio)</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8"/>
            <a:ext cx="8229600" cy="4805192"/>
          </a:xfrm>
        </p:spPr>
        <p:txBody>
          <a:bodyPr/>
          <a:lstStyle/>
          <a:p>
            <a:r>
              <a:rPr lang="es-ES" dirty="0" smtClean="0"/>
              <a:t>Coherencia del discurso: progresión temática</a:t>
            </a:r>
            <a:r>
              <a:rPr lang="es-ES" dirty="0" smtClean="0"/>
              <a:t>.</a:t>
            </a:r>
          </a:p>
          <a:p>
            <a:endParaRPr lang="es-ES" dirty="0" smtClean="0"/>
          </a:p>
          <a:p>
            <a:r>
              <a:rPr lang="es-ES" dirty="0" smtClean="0"/>
              <a:t>Fecha: 19/03 (3º sesión con material de trabajo enviado a la página del colegio)</a:t>
            </a:r>
          </a:p>
          <a:p>
            <a:pPr>
              <a:buNone/>
            </a:pPr>
            <a:endParaRPr lang="es-ES" dirty="0" smtClean="0"/>
          </a:p>
          <a:p>
            <a:pPr>
              <a:buNone/>
            </a:pPr>
            <a:r>
              <a:rPr lang="es-ES" dirty="0" smtClean="0"/>
              <a:t>-Identificación del tema</a:t>
            </a:r>
          </a:p>
          <a:p>
            <a:pPr>
              <a:buNone/>
            </a:pPr>
            <a:r>
              <a:rPr lang="es-ES" dirty="0" smtClean="0"/>
              <a:t>-Identificación de idea principal o central</a:t>
            </a:r>
          </a:p>
          <a:p>
            <a:pPr>
              <a:buNone/>
            </a:pPr>
            <a:r>
              <a:rPr lang="es-ES" dirty="0" smtClean="0"/>
              <a:t>-Identificación de ideas secundarias.</a:t>
            </a:r>
          </a:p>
          <a:p>
            <a:endParaRPr lang="es-ES" dirty="0"/>
          </a:p>
        </p:txBody>
      </p:sp>
      <p:sp>
        <p:nvSpPr>
          <p:cNvPr id="3" name="2 Título"/>
          <p:cNvSpPr>
            <a:spLocks noGrp="1"/>
          </p:cNvSpPr>
          <p:nvPr>
            <p:ph type="title"/>
          </p:nvPr>
        </p:nvSpPr>
        <p:spPr/>
        <p:txBody>
          <a:bodyPr>
            <a:normAutofit fontScale="90000"/>
          </a:bodyPr>
          <a:lstStyle/>
          <a:p>
            <a:r>
              <a:rPr lang="es-ES" dirty="0" smtClean="0"/>
              <a:t>Contenidos de la Unidad (recordatorio)</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10000"/>
          </a:bodyPr>
          <a:lstStyle/>
          <a:p>
            <a:pPr algn="just"/>
            <a:r>
              <a:rPr lang="es-ES" dirty="0" smtClean="0"/>
              <a:t>Fecha: 26/03</a:t>
            </a:r>
          </a:p>
          <a:p>
            <a:pPr algn="just"/>
            <a:r>
              <a:rPr lang="es-ES" dirty="0" smtClean="0"/>
              <a:t>(4º sesión semanal </a:t>
            </a:r>
            <a:r>
              <a:rPr lang="es-ES" dirty="0" smtClean="0"/>
              <a:t>con material de trabajo enviado a la página del </a:t>
            </a:r>
            <a:r>
              <a:rPr lang="es-ES" dirty="0" smtClean="0"/>
              <a:t>colegio)</a:t>
            </a:r>
          </a:p>
          <a:p>
            <a:pPr algn="just"/>
            <a:endParaRPr lang="es-ES" dirty="0" smtClean="0"/>
          </a:p>
          <a:p>
            <a:pPr algn="just"/>
            <a:r>
              <a:rPr lang="es-ES" dirty="0" smtClean="0"/>
              <a:t>Se enviará a la página del colegio una guía de trabajo para volver a trabajar sobre la comprensión lectora, en específico, </a:t>
            </a:r>
            <a:r>
              <a:rPr lang="es-ES" u="sng" dirty="0" smtClean="0"/>
              <a:t>las habilidades de lectura.</a:t>
            </a:r>
          </a:p>
          <a:p>
            <a:pPr algn="just"/>
            <a:endParaRPr lang="es-ES" u="sng" dirty="0" smtClean="0"/>
          </a:p>
          <a:p>
            <a:pPr algn="just"/>
            <a:r>
              <a:rPr lang="es-ES" dirty="0" smtClean="0"/>
              <a:t>Durante las sesiones que vienen, se irán trabajando de manera intensiva los contenidos ya repasados en este documento. Prontamente se enviará un calendario para las actividades del mes de Abril.</a:t>
            </a:r>
            <a:endParaRPr lang="es-ES" dirty="0"/>
          </a:p>
        </p:txBody>
      </p:sp>
      <p:sp>
        <p:nvSpPr>
          <p:cNvPr id="3" name="2 Título"/>
          <p:cNvSpPr>
            <a:spLocks noGrp="1"/>
          </p:cNvSpPr>
          <p:nvPr>
            <p:ph type="title"/>
          </p:nvPr>
        </p:nvSpPr>
        <p:spPr/>
        <p:txBody>
          <a:bodyPr>
            <a:normAutofit/>
          </a:bodyPr>
          <a:lstStyle/>
          <a:p>
            <a:r>
              <a:rPr lang="es-ES" dirty="0" smtClean="0"/>
              <a:t>Contenidos de la </a:t>
            </a:r>
            <a:r>
              <a:rPr lang="es-ES" dirty="0" smtClean="0"/>
              <a:t>Unidad</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TotalTime>
  <Words>319</Words>
  <Application>Microsoft Office PowerPoint</Application>
  <PresentationFormat>Presentación en pantalla (4:3)</PresentationFormat>
  <Paragraphs>40</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Concurrencia</vt:lpstr>
      <vt:lpstr>Diapositiva 1</vt:lpstr>
      <vt:lpstr>Objetivo de la Unidad</vt:lpstr>
      <vt:lpstr>Contenidos de la Unidad (recordatorio)</vt:lpstr>
      <vt:lpstr>Contenidos de la Unidad (recordatorio)</vt:lpstr>
      <vt:lpstr>Contenidos de la Unidad (recordatorio)</vt:lpstr>
      <vt:lpstr>Contenidos de la Unidad</vt:lpstr>
    </vt:vector>
  </TitlesOfParts>
  <Company>RevolucionUnattended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Samsung</dc:creator>
  <cp:lastModifiedBy>Samsung</cp:lastModifiedBy>
  <cp:revision>3</cp:revision>
  <dcterms:created xsi:type="dcterms:W3CDTF">2020-03-24T20:28:53Z</dcterms:created>
  <dcterms:modified xsi:type="dcterms:W3CDTF">2020-03-24T20:50:47Z</dcterms:modified>
</cp:coreProperties>
</file>