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theme/themeOverride4.xml" ContentType="application/vnd.openxmlformats-officedocument.themeOverr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</p:sldMasterIdLst>
  <p:sldIdLst>
    <p:sldId id="275" r:id="rId2"/>
    <p:sldId id="256" r:id="rId3"/>
    <p:sldId id="257" r:id="rId4"/>
    <p:sldId id="259" r:id="rId5"/>
    <p:sldId id="260" r:id="rId6"/>
    <p:sldId id="267" r:id="rId7"/>
    <p:sldId id="269" r:id="rId8"/>
    <p:sldId id="276" r:id="rId9"/>
    <p:sldId id="277" r:id="rId10"/>
    <p:sldId id="278" r:id="rId11"/>
    <p:sldId id="280" r:id="rId12"/>
    <p:sldId id="281" r:id="rId13"/>
    <p:sldId id="282" r:id="rId14"/>
    <p:sldId id="286" r:id="rId15"/>
    <p:sldId id="287" r:id="rId16"/>
    <p:sldId id="295" r:id="rId17"/>
    <p:sldId id="296" r:id="rId18"/>
    <p:sldId id="298" r:id="rId19"/>
    <p:sldId id="299" r:id="rId20"/>
    <p:sldId id="300" r:id="rId21"/>
    <p:sldId id="301" r:id="rId22"/>
    <p:sldId id="302" r:id="rId23"/>
    <p:sldId id="303" r:id="rId24"/>
    <p:sldId id="304" r:id="rId25"/>
    <p:sldId id="305" r:id="rId26"/>
    <p:sldId id="306" r:id="rId27"/>
    <p:sldId id="307" r:id="rId28"/>
    <p:sldId id="308" r:id="rId29"/>
    <p:sldId id="309" r:id="rId30"/>
    <p:sldId id="310" r:id="rId31"/>
    <p:sldId id="311" r:id="rId32"/>
    <p:sldId id="312" r:id="rId33"/>
    <p:sldId id="313" r:id="rId34"/>
    <p:sldId id="314" r:id="rId35"/>
    <p:sldId id="315" r:id="rId36"/>
    <p:sldId id="316" r:id="rId37"/>
    <p:sldId id="317" r:id="rId38"/>
    <p:sldId id="318" r:id="rId39"/>
    <p:sldId id="321" r:id="rId40"/>
    <p:sldId id="322" r:id="rId41"/>
    <p:sldId id="324" r:id="rId42"/>
    <p:sldId id="325" r:id="rId43"/>
    <p:sldId id="326" r:id="rId44"/>
    <p:sldId id="327" r:id="rId45"/>
    <p:sldId id="328" r:id="rId46"/>
    <p:sldId id="329" r:id="rId47"/>
    <p:sldId id="330" r:id="rId48"/>
    <p:sldId id="331" r:id="rId49"/>
    <p:sldId id="332" r:id="rId50"/>
    <p:sldId id="333" r:id="rId5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8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027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riángulo rectángulo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grpSp>
        <p:nvGrpSpPr>
          <p:cNvPr id="5" name="15 Grupo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5 Forma libre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>
                <a:latin typeface="Times New Roman"/>
              </a:endParaRPr>
            </a:p>
          </p:txBody>
        </p:sp>
        <p:sp>
          <p:nvSpPr>
            <p:cNvPr id="7" name="18 Forma libre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/>
              <a:gdLst>
                <a:gd name="T0" fmla="*/ 0 w 5760"/>
                <a:gd name="T1" fmla="*/ 0 h 528"/>
                <a:gd name="T2" fmla="*/ 5760 w 5760"/>
                <a:gd name="T3" fmla="*/ 0 h 528"/>
                <a:gd name="T4" fmla="*/ 5760 w 5760"/>
                <a:gd name="T5" fmla="*/ 528 h 528"/>
                <a:gd name="T6" fmla="*/ 48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8" name="7 Forma libre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eaLnBrk="1" hangingPunct="1">
                <a:defRPr/>
              </a:pPr>
              <a:endParaRPr lang="en-US"/>
            </a:p>
          </p:txBody>
        </p:sp>
        <p:cxnSp>
          <p:nvCxnSpPr>
            <p:cNvPr id="10" name="9 Conector recto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11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63BA83F-BED6-4C5E-BD3B-7AD3FA3D18B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FAB62-286D-4F6A-96F8-8F72CCDE576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71684A-BAAB-44EF-9A7B-F17F13F2C63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A6B216-3DDD-4136-BC0F-99E7C38E0F1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heurón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5" name="4 Cheurón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64EF80E-1138-45AC-96AD-0450D263910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105AB61-02EC-4C18-B449-D46943AB43A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95F58F2-2DF4-4BFB-978D-041D24EDF2E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B325784-6401-47CB-9F0A-E65C9211CE1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F6B8D3-C912-49C4-9009-A4007B41D3E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99DFA42-7D8C-42AB-8B61-9BD0DC08544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Forma libre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latin typeface="Times New Roman"/>
            </a:endParaRPr>
          </a:p>
        </p:txBody>
      </p:sp>
      <p:sp>
        <p:nvSpPr>
          <p:cNvPr id="6" name="15 Forma libre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5760 w 5591"/>
              <a:gd name="T3" fmla="*/ 0 h 588"/>
              <a:gd name="T4" fmla="*/ 5760 w 5591"/>
              <a:gd name="T5" fmla="*/ 528 h 588"/>
              <a:gd name="T6" fmla="*/ 48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6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cxnSp>
        <p:nvCxnSpPr>
          <p:cNvPr id="8" name="7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Cheurón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10" name="9 Cheurón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1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E5F6624-6E33-480D-B4FF-2F96CE60141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Forma libre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latin typeface="Times New Roman"/>
            </a:endParaRPr>
          </a:p>
        </p:txBody>
      </p:sp>
      <p:sp>
        <p:nvSpPr>
          <p:cNvPr id="1027" name="11 Forma libre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5760 w 5591"/>
              <a:gd name="T3" fmla="*/ 0 h 588"/>
              <a:gd name="T4" fmla="*/ 5760 w 5591"/>
              <a:gd name="T5" fmla="*/ 528 h 588"/>
              <a:gd name="T6" fmla="*/ 48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14" name="13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cxnSp>
        <p:nvCxnSpPr>
          <p:cNvPr id="15" name="14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7177" name="29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  <a:latin typeface="Times New Roman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  <a:latin typeface="Times New Roman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/>
            </a:lvl1pPr>
          </a:lstStyle>
          <a:p>
            <a:pPr>
              <a:defRPr/>
            </a:pPr>
            <a:fld id="{EA6E3C7A-4FDF-4F8A-AECA-2B0AB461BEA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3" r:id="rId2"/>
    <p:sldLayoutId id="2147483828" r:id="rId3"/>
    <p:sldLayoutId id="2147483829" r:id="rId4"/>
    <p:sldLayoutId id="2147483830" r:id="rId5"/>
    <p:sldLayoutId id="2147483831" r:id="rId6"/>
    <p:sldLayoutId id="2147483824" r:id="rId7"/>
    <p:sldLayoutId id="2147483832" r:id="rId8"/>
    <p:sldLayoutId id="2147483833" r:id="rId9"/>
    <p:sldLayoutId id="2147483825" r:id="rId10"/>
    <p:sldLayoutId id="214748382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4.bin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5.bin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mailto:HISTORIACOLLEGE@GMAIL.COM" TargetMode="Externa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285750" y="714375"/>
            <a:ext cx="8496300" cy="594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0000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INTRODUCCIÓN: AL FENÓMENO URBANO</a:t>
            </a:r>
          </a:p>
          <a:p>
            <a:pPr>
              <a:defRPr/>
            </a:pPr>
            <a:endParaRPr lang="en-US" sz="3200" b="1" dirty="0">
              <a:solidFill>
                <a:schemeClr val="folHlink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endParaRPr lang="en-US" sz="3200" b="1" dirty="0">
              <a:solidFill>
                <a:schemeClr val="folHlink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endParaRPr lang="en-US" sz="3200" b="1" dirty="0">
              <a:solidFill>
                <a:schemeClr val="folHlink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buFont typeface="Wingdings" pitchFamily="2" charset="2"/>
              <a:buChar char="à"/>
              <a:defRPr/>
            </a:pPr>
            <a:endParaRPr lang="en-US" sz="3200" b="1" i="1" dirty="0">
              <a:solidFill>
                <a:schemeClr val="folHlink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buFont typeface="Wingdings" pitchFamily="2" charset="2"/>
              <a:buChar char="à"/>
              <a:defRPr/>
            </a:pPr>
            <a:endParaRPr lang="en-US" sz="3200" b="1" i="1" dirty="0">
              <a:solidFill>
                <a:schemeClr val="folHlink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endParaRPr lang="en-US" sz="3200" b="1" i="1" dirty="0">
              <a:solidFill>
                <a:schemeClr val="folHlink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endParaRPr lang="en-US" sz="3200" b="1" i="1" dirty="0">
              <a:solidFill>
                <a:schemeClr val="folHlink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endParaRPr lang="en-US" sz="1600" b="1" i="1" dirty="0">
              <a:solidFill>
                <a:schemeClr val="folHlink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endParaRPr lang="en-US" sz="1600" b="1" i="1" dirty="0">
              <a:solidFill>
                <a:schemeClr val="folHlink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endParaRPr lang="en-US" sz="1600" b="1" i="1" dirty="0">
              <a:solidFill>
                <a:schemeClr val="folHlink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endParaRPr lang="en-US" sz="1600" b="1" i="1" dirty="0">
              <a:solidFill>
                <a:schemeClr val="folHlink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endParaRPr lang="en-US" sz="1600" b="1" i="1" dirty="0">
              <a:solidFill>
                <a:schemeClr val="folHlink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endParaRPr lang="en-US" sz="1600" b="1" i="1" dirty="0">
              <a:solidFill>
                <a:schemeClr val="folHlink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r>
              <a:rPr lang="en-US" sz="1600" b="1" i="1" dirty="0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DIFERENCIADO HUMANISTA: CIUDAD CONTEMPORÁNEA</a:t>
            </a:r>
          </a:p>
          <a:p>
            <a:pPr>
              <a:defRPr/>
            </a:pPr>
            <a:r>
              <a:rPr lang="en-US" sz="1600" b="1" i="1" dirty="0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CUARTOS MEDIOS </a:t>
            </a:r>
          </a:p>
        </p:txBody>
      </p:sp>
      <p:pic>
        <p:nvPicPr>
          <p:cNvPr id="15363" name="Picture 5" descr="http://www.clarin.com/diario/especiales/yrigoyen/images/fotos/2272/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1785938"/>
            <a:ext cx="3214688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7" descr="http://img176.imageshack.us/img176/3671/95309379rj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1500188"/>
            <a:ext cx="4286250" cy="454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0" y="4908550"/>
            <a:ext cx="6413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/>
              <a:t>1.000</a:t>
            </a:r>
          </a:p>
        </p:txBody>
      </p:sp>
      <p:sp>
        <p:nvSpPr>
          <p:cNvPr id="24579" name="Line 3"/>
          <p:cNvSpPr>
            <a:spLocks noChangeShapeType="1"/>
          </p:cNvSpPr>
          <p:nvPr/>
        </p:nvSpPr>
        <p:spPr bwMode="auto">
          <a:xfrm>
            <a:off x="533400" y="5105400"/>
            <a:ext cx="7696200" cy="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4580" name="Line 4"/>
          <p:cNvSpPr>
            <a:spLocks noChangeShapeType="1"/>
          </p:cNvSpPr>
          <p:nvPr/>
        </p:nvSpPr>
        <p:spPr bwMode="auto">
          <a:xfrm>
            <a:off x="533400" y="5241925"/>
            <a:ext cx="7696200" cy="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 rot="-5400000">
            <a:off x="2910682" y="5058568"/>
            <a:ext cx="641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Atila</a:t>
            </a: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 rot="-5400000">
            <a:off x="3272632" y="4353718"/>
            <a:ext cx="2051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Expansión del Islam</a:t>
            </a: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 rot="-5400000">
            <a:off x="4526757" y="4693443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Las cruzadas</a:t>
            </a:r>
          </a:p>
        </p:txBody>
      </p:sp>
      <p:sp>
        <p:nvSpPr>
          <p:cNvPr id="24584" name="Text Box 8"/>
          <p:cNvSpPr txBox="1">
            <a:spLocks noChangeArrowheads="1"/>
          </p:cNvSpPr>
          <p:nvPr/>
        </p:nvSpPr>
        <p:spPr bwMode="auto">
          <a:xfrm rot="-5400000">
            <a:off x="5269707" y="4617243"/>
            <a:ext cx="1257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Marco Polo</a:t>
            </a:r>
          </a:p>
        </p:txBody>
      </p:sp>
      <p:sp>
        <p:nvSpPr>
          <p:cNvPr id="24585" name="Text Box 9"/>
          <p:cNvSpPr txBox="1">
            <a:spLocks noChangeArrowheads="1"/>
          </p:cNvSpPr>
          <p:nvPr/>
        </p:nvSpPr>
        <p:spPr bwMode="auto">
          <a:xfrm rot="-5400000">
            <a:off x="5905500" y="4221163"/>
            <a:ext cx="17018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Descubrimiento </a:t>
            </a:r>
          </a:p>
          <a:p>
            <a:pPr>
              <a:lnSpc>
                <a:spcPct val="70000"/>
              </a:lnSpc>
            </a:pPr>
            <a:r>
              <a:rPr lang="en-US" sz="1800"/>
              <a:t>de América</a:t>
            </a:r>
          </a:p>
        </p:txBody>
      </p:sp>
      <p:sp>
        <p:nvSpPr>
          <p:cNvPr id="24586" name="Line 12"/>
          <p:cNvSpPr>
            <a:spLocks noChangeShapeType="1"/>
          </p:cNvSpPr>
          <p:nvPr/>
        </p:nvSpPr>
        <p:spPr bwMode="auto">
          <a:xfrm>
            <a:off x="558800" y="5791200"/>
            <a:ext cx="76962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4587" name="Freeform 13"/>
          <p:cNvSpPr>
            <a:spLocks/>
          </p:cNvSpPr>
          <p:nvPr/>
        </p:nvSpPr>
        <p:spPr bwMode="auto">
          <a:xfrm>
            <a:off x="685800" y="2209800"/>
            <a:ext cx="7467600" cy="3505200"/>
          </a:xfrm>
          <a:custGeom>
            <a:avLst/>
            <a:gdLst>
              <a:gd name="T0" fmla="*/ 0 w 4848"/>
              <a:gd name="T1" fmla="*/ 2147483647 h 3120"/>
              <a:gd name="T2" fmla="*/ 2147483647 w 4848"/>
              <a:gd name="T3" fmla="*/ 2147483647 h 3120"/>
              <a:gd name="T4" fmla="*/ 2147483647 w 4848"/>
              <a:gd name="T5" fmla="*/ 2147483647 h 3120"/>
              <a:gd name="T6" fmla="*/ 2147483647 w 4848"/>
              <a:gd name="T7" fmla="*/ 2147483647 h 3120"/>
              <a:gd name="T8" fmla="*/ 2147483647 w 4848"/>
              <a:gd name="T9" fmla="*/ 2147483647 h 3120"/>
              <a:gd name="T10" fmla="*/ 2147483647 w 4848"/>
              <a:gd name="T11" fmla="*/ 2147483647 h 3120"/>
              <a:gd name="T12" fmla="*/ 2147483647 w 4848"/>
              <a:gd name="T13" fmla="*/ 0 h 312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848"/>
              <a:gd name="T22" fmla="*/ 0 h 3120"/>
              <a:gd name="T23" fmla="*/ 4848 w 4848"/>
              <a:gd name="T24" fmla="*/ 3120 h 312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848" h="3120">
                <a:moveTo>
                  <a:pt x="0" y="3120"/>
                </a:moveTo>
                <a:cubicBezTo>
                  <a:pt x="716" y="3088"/>
                  <a:pt x="1432" y="3056"/>
                  <a:pt x="2016" y="3024"/>
                </a:cubicBezTo>
                <a:cubicBezTo>
                  <a:pt x="2600" y="2992"/>
                  <a:pt x="3144" y="2968"/>
                  <a:pt x="3504" y="2928"/>
                </a:cubicBezTo>
                <a:cubicBezTo>
                  <a:pt x="3864" y="2888"/>
                  <a:pt x="4000" y="2896"/>
                  <a:pt x="4176" y="2784"/>
                </a:cubicBezTo>
                <a:cubicBezTo>
                  <a:pt x="4352" y="2672"/>
                  <a:pt x="4456" y="2656"/>
                  <a:pt x="4560" y="2256"/>
                </a:cubicBezTo>
                <a:cubicBezTo>
                  <a:pt x="4664" y="1856"/>
                  <a:pt x="4752" y="760"/>
                  <a:pt x="4800" y="384"/>
                </a:cubicBezTo>
                <a:cubicBezTo>
                  <a:pt x="4848" y="8"/>
                  <a:pt x="4848" y="4"/>
                  <a:pt x="4848" y="0"/>
                </a:cubicBezTo>
              </a:path>
            </a:pathLst>
          </a:custGeom>
          <a:noFill/>
          <a:ln w="57150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4588" name="Text Box 14"/>
          <p:cNvSpPr txBox="1">
            <a:spLocks noChangeArrowheads="1"/>
          </p:cNvSpPr>
          <p:nvPr/>
        </p:nvSpPr>
        <p:spPr bwMode="auto">
          <a:xfrm>
            <a:off x="228600" y="5867400"/>
            <a:ext cx="5572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/>
              <a:t>-500</a:t>
            </a:r>
          </a:p>
        </p:txBody>
      </p:sp>
      <p:sp>
        <p:nvSpPr>
          <p:cNvPr id="24589" name="Text Box 15"/>
          <p:cNvSpPr txBox="1">
            <a:spLocks noChangeArrowheads="1"/>
          </p:cNvSpPr>
          <p:nvPr/>
        </p:nvSpPr>
        <p:spPr bwMode="auto">
          <a:xfrm>
            <a:off x="4125913" y="5867400"/>
            <a:ext cx="4889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/>
              <a:t>750</a:t>
            </a:r>
          </a:p>
        </p:txBody>
      </p:sp>
      <p:sp>
        <p:nvSpPr>
          <p:cNvPr id="24590" name="Text Box 16"/>
          <p:cNvSpPr txBox="1">
            <a:spLocks noChangeArrowheads="1"/>
          </p:cNvSpPr>
          <p:nvPr/>
        </p:nvSpPr>
        <p:spPr bwMode="auto">
          <a:xfrm rot="-5400000">
            <a:off x="792957" y="4617243"/>
            <a:ext cx="1676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Guerras Púnicas</a:t>
            </a:r>
          </a:p>
        </p:txBody>
      </p:sp>
      <p:sp>
        <p:nvSpPr>
          <p:cNvPr id="24591" name="Text Box 17"/>
          <p:cNvSpPr txBox="1">
            <a:spLocks noChangeArrowheads="1"/>
          </p:cNvSpPr>
          <p:nvPr/>
        </p:nvSpPr>
        <p:spPr bwMode="auto">
          <a:xfrm rot="-5400000">
            <a:off x="43657" y="4629943"/>
            <a:ext cx="180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Alejandro Magno</a:t>
            </a:r>
          </a:p>
        </p:txBody>
      </p:sp>
      <p:sp>
        <p:nvSpPr>
          <p:cNvPr id="24592" name="Line 18"/>
          <p:cNvSpPr>
            <a:spLocks noChangeShapeType="1"/>
          </p:cNvSpPr>
          <p:nvPr/>
        </p:nvSpPr>
        <p:spPr bwMode="auto">
          <a:xfrm>
            <a:off x="571500" y="5791200"/>
            <a:ext cx="0" cy="762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4593" name="Line 19"/>
          <p:cNvSpPr>
            <a:spLocks noChangeShapeType="1"/>
          </p:cNvSpPr>
          <p:nvPr/>
        </p:nvSpPr>
        <p:spPr bwMode="auto">
          <a:xfrm>
            <a:off x="1339850" y="5791200"/>
            <a:ext cx="0" cy="762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4594" name="Line 20"/>
          <p:cNvSpPr>
            <a:spLocks noChangeShapeType="1"/>
          </p:cNvSpPr>
          <p:nvPr/>
        </p:nvSpPr>
        <p:spPr bwMode="auto">
          <a:xfrm>
            <a:off x="5949950" y="5791200"/>
            <a:ext cx="0" cy="762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4595" name="Line 21"/>
          <p:cNvSpPr>
            <a:spLocks noChangeShapeType="1"/>
          </p:cNvSpPr>
          <p:nvPr/>
        </p:nvSpPr>
        <p:spPr bwMode="auto">
          <a:xfrm>
            <a:off x="6718300" y="5791200"/>
            <a:ext cx="0" cy="762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4596" name="Text Box 22"/>
          <p:cNvSpPr txBox="1">
            <a:spLocks noChangeArrowheads="1"/>
          </p:cNvSpPr>
          <p:nvPr/>
        </p:nvSpPr>
        <p:spPr bwMode="auto">
          <a:xfrm>
            <a:off x="5643563" y="5867400"/>
            <a:ext cx="6413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/>
              <a:t>1.250</a:t>
            </a:r>
          </a:p>
        </p:txBody>
      </p:sp>
      <p:sp>
        <p:nvSpPr>
          <p:cNvPr id="24597" name="Text Box 23"/>
          <p:cNvSpPr txBox="1">
            <a:spLocks noChangeArrowheads="1"/>
          </p:cNvSpPr>
          <p:nvPr/>
        </p:nvSpPr>
        <p:spPr bwMode="auto">
          <a:xfrm>
            <a:off x="6402388" y="5867400"/>
            <a:ext cx="6413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/>
              <a:t>1.500</a:t>
            </a:r>
          </a:p>
        </p:txBody>
      </p:sp>
      <p:sp>
        <p:nvSpPr>
          <p:cNvPr id="24598" name="Text Box 24"/>
          <p:cNvSpPr txBox="1">
            <a:spLocks noChangeArrowheads="1"/>
          </p:cNvSpPr>
          <p:nvPr/>
        </p:nvSpPr>
        <p:spPr bwMode="auto">
          <a:xfrm>
            <a:off x="4884738" y="5867400"/>
            <a:ext cx="6413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/>
              <a:t>1.000</a:t>
            </a:r>
          </a:p>
        </p:txBody>
      </p:sp>
      <p:sp>
        <p:nvSpPr>
          <p:cNvPr id="24599" name="Line 25"/>
          <p:cNvSpPr>
            <a:spLocks noChangeShapeType="1"/>
          </p:cNvSpPr>
          <p:nvPr/>
        </p:nvSpPr>
        <p:spPr bwMode="auto">
          <a:xfrm>
            <a:off x="2108200" y="5791200"/>
            <a:ext cx="0" cy="762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4600" name="Line 26"/>
          <p:cNvSpPr>
            <a:spLocks noChangeShapeType="1"/>
          </p:cNvSpPr>
          <p:nvPr/>
        </p:nvSpPr>
        <p:spPr bwMode="auto">
          <a:xfrm>
            <a:off x="2876550" y="5791200"/>
            <a:ext cx="0" cy="762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4601" name="Line 27"/>
          <p:cNvSpPr>
            <a:spLocks noChangeShapeType="1"/>
          </p:cNvSpPr>
          <p:nvPr/>
        </p:nvSpPr>
        <p:spPr bwMode="auto">
          <a:xfrm>
            <a:off x="3644900" y="5791200"/>
            <a:ext cx="0" cy="762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4602" name="Line 28"/>
          <p:cNvSpPr>
            <a:spLocks noChangeShapeType="1"/>
          </p:cNvSpPr>
          <p:nvPr/>
        </p:nvSpPr>
        <p:spPr bwMode="auto">
          <a:xfrm>
            <a:off x="4413250" y="5791200"/>
            <a:ext cx="0" cy="762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4603" name="Line 29"/>
          <p:cNvSpPr>
            <a:spLocks noChangeShapeType="1"/>
          </p:cNvSpPr>
          <p:nvPr/>
        </p:nvSpPr>
        <p:spPr bwMode="auto">
          <a:xfrm>
            <a:off x="5181600" y="5791200"/>
            <a:ext cx="0" cy="762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4604" name="Text Box 30"/>
          <p:cNvSpPr txBox="1">
            <a:spLocks noChangeArrowheads="1"/>
          </p:cNvSpPr>
          <p:nvPr/>
        </p:nvSpPr>
        <p:spPr bwMode="auto">
          <a:xfrm>
            <a:off x="3365500" y="5867400"/>
            <a:ext cx="4889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/>
              <a:t>500</a:t>
            </a:r>
          </a:p>
        </p:txBody>
      </p:sp>
      <p:sp>
        <p:nvSpPr>
          <p:cNvPr id="24605" name="Text Box 31"/>
          <p:cNvSpPr txBox="1">
            <a:spLocks noChangeArrowheads="1"/>
          </p:cNvSpPr>
          <p:nvPr/>
        </p:nvSpPr>
        <p:spPr bwMode="auto">
          <a:xfrm>
            <a:off x="2606675" y="5867400"/>
            <a:ext cx="4889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/>
              <a:t>250</a:t>
            </a:r>
          </a:p>
        </p:txBody>
      </p:sp>
      <p:sp>
        <p:nvSpPr>
          <p:cNvPr id="24606" name="Text Box 32"/>
          <p:cNvSpPr txBox="1">
            <a:spLocks noChangeArrowheads="1"/>
          </p:cNvSpPr>
          <p:nvPr/>
        </p:nvSpPr>
        <p:spPr bwMode="auto">
          <a:xfrm>
            <a:off x="1981200" y="5867400"/>
            <a:ext cx="285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/>
              <a:t>0</a:t>
            </a:r>
          </a:p>
        </p:txBody>
      </p:sp>
      <p:sp>
        <p:nvSpPr>
          <p:cNvPr id="24607" name="Text Box 33"/>
          <p:cNvSpPr txBox="1">
            <a:spLocks noChangeArrowheads="1"/>
          </p:cNvSpPr>
          <p:nvPr/>
        </p:nvSpPr>
        <p:spPr bwMode="auto">
          <a:xfrm>
            <a:off x="990600" y="5867400"/>
            <a:ext cx="5572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/>
              <a:t>-250</a:t>
            </a:r>
          </a:p>
        </p:txBody>
      </p:sp>
      <p:sp>
        <p:nvSpPr>
          <p:cNvPr id="24608" name="Text Box 34"/>
          <p:cNvSpPr txBox="1">
            <a:spLocks noChangeArrowheads="1"/>
          </p:cNvSpPr>
          <p:nvPr/>
        </p:nvSpPr>
        <p:spPr bwMode="auto">
          <a:xfrm rot="-5400000">
            <a:off x="1370807" y="4509293"/>
            <a:ext cx="1739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Imperio Romano</a:t>
            </a:r>
          </a:p>
        </p:txBody>
      </p:sp>
      <p:sp>
        <p:nvSpPr>
          <p:cNvPr id="24609" name="Line 35"/>
          <p:cNvSpPr>
            <a:spLocks noChangeShapeType="1"/>
          </p:cNvSpPr>
          <p:nvPr/>
        </p:nvSpPr>
        <p:spPr bwMode="auto">
          <a:xfrm flipV="1">
            <a:off x="571500" y="3429000"/>
            <a:ext cx="0" cy="23749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4610" name="Line 36"/>
          <p:cNvSpPr>
            <a:spLocks noChangeShapeType="1"/>
          </p:cNvSpPr>
          <p:nvPr/>
        </p:nvSpPr>
        <p:spPr bwMode="auto">
          <a:xfrm>
            <a:off x="533400" y="5378450"/>
            <a:ext cx="7696200" cy="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4611" name="Line 37"/>
          <p:cNvSpPr>
            <a:spLocks noChangeShapeType="1"/>
          </p:cNvSpPr>
          <p:nvPr/>
        </p:nvSpPr>
        <p:spPr bwMode="auto">
          <a:xfrm>
            <a:off x="533400" y="5516563"/>
            <a:ext cx="7696200" cy="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4612" name="Line 38"/>
          <p:cNvSpPr>
            <a:spLocks noChangeShapeType="1"/>
          </p:cNvSpPr>
          <p:nvPr/>
        </p:nvSpPr>
        <p:spPr bwMode="auto">
          <a:xfrm>
            <a:off x="533400" y="5653088"/>
            <a:ext cx="7696200" cy="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4613" name="Rectangle 39"/>
          <p:cNvSpPr>
            <a:spLocks noChangeArrowheads="1"/>
          </p:cNvSpPr>
          <p:nvPr/>
        </p:nvSpPr>
        <p:spPr bwMode="auto">
          <a:xfrm>
            <a:off x="120650" y="5486400"/>
            <a:ext cx="4889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/>
              <a:t>200</a:t>
            </a:r>
          </a:p>
        </p:txBody>
      </p:sp>
      <p:sp>
        <p:nvSpPr>
          <p:cNvPr id="24614" name="Rectangle 40"/>
          <p:cNvSpPr>
            <a:spLocks noChangeArrowheads="1"/>
          </p:cNvSpPr>
          <p:nvPr/>
        </p:nvSpPr>
        <p:spPr bwMode="auto">
          <a:xfrm>
            <a:off x="114300" y="5334000"/>
            <a:ext cx="4889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/>
              <a:t>400</a:t>
            </a:r>
          </a:p>
        </p:txBody>
      </p:sp>
      <p:sp>
        <p:nvSpPr>
          <p:cNvPr id="24615" name="Rectangle 41"/>
          <p:cNvSpPr>
            <a:spLocks noChangeArrowheads="1"/>
          </p:cNvSpPr>
          <p:nvPr/>
        </p:nvSpPr>
        <p:spPr bwMode="auto">
          <a:xfrm>
            <a:off x="114300" y="5194300"/>
            <a:ext cx="4889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/>
              <a:t>600</a:t>
            </a:r>
          </a:p>
        </p:txBody>
      </p:sp>
      <p:sp>
        <p:nvSpPr>
          <p:cNvPr id="24616" name="Rectangle 42"/>
          <p:cNvSpPr>
            <a:spLocks noChangeArrowheads="1"/>
          </p:cNvSpPr>
          <p:nvPr/>
        </p:nvSpPr>
        <p:spPr bwMode="auto">
          <a:xfrm>
            <a:off x="7696200" y="1981200"/>
            <a:ext cx="1447800" cy="4343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CL"/>
          </a:p>
        </p:txBody>
      </p:sp>
      <p:sp>
        <p:nvSpPr>
          <p:cNvPr id="24617" name="Text Box 44"/>
          <p:cNvSpPr txBox="1">
            <a:spLocks noChangeArrowheads="1"/>
          </p:cNvSpPr>
          <p:nvPr/>
        </p:nvSpPr>
        <p:spPr bwMode="auto">
          <a:xfrm>
            <a:off x="7162800" y="5867400"/>
            <a:ext cx="6413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/>
              <a:t>1.750</a:t>
            </a:r>
          </a:p>
        </p:txBody>
      </p:sp>
      <p:sp>
        <p:nvSpPr>
          <p:cNvPr id="24618" name="Text Box 45"/>
          <p:cNvSpPr txBox="1">
            <a:spLocks noChangeArrowheads="1"/>
          </p:cNvSpPr>
          <p:nvPr/>
        </p:nvSpPr>
        <p:spPr bwMode="auto">
          <a:xfrm rot="-5400000">
            <a:off x="6746875" y="4129088"/>
            <a:ext cx="123825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Revolución</a:t>
            </a:r>
          </a:p>
          <a:p>
            <a:pPr>
              <a:lnSpc>
                <a:spcPct val="70000"/>
              </a:lnSpc>
            </a:pPr>
            <a:r>
              <a:rPr lang="en-US" sz="1800"/>
              <a:t>Industrial</a:t>
            </a:r>
          </a:p>
        </p:txBody>
      </p:sp>
      <p:sp>
        <p:nvSpPr>
          <p:cNvPr id="24619" name="Rectangle 46"/>
          <p:cNvSpPr>
            <a:spLocks noChangeArrowheads="1"/>
          </p:cNvSpPr>
          <p:nvPr/>
        </p:nvSpPr>
        <p:spPr bwMode="auto">
          <a:xfrm>
            <a:off x="127000" y="5054600"/>
            <a:ext cx="4889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/>
              <a:t>800</a:t>
            </a:r>
          </a:p>
        </p:txBody>
      </p:sp>
      <p:sp>
        <p:nvSpPr>
          <p:cNvPr id="24623" name="Text Box 47"/>
          <p:cNvSpPr txBox="1">
            <a:spLocks noChangeArrowheads="1"/>
          </p:cNvSpPr>
          <p:nvPr/>
        </p:nvSpPr>
        <p:spPr bwMode="auto">
          <a:xfrm>
            <a:off x="593725" y="117475"/>
            <a:ext cx="7616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Y se sigue acelerando. En 1900 hay mil seiscientos millones.</a:t>
            </a:r>
          </a:p>
        </p:txBody>
      </p:sp>
      <p:sp>
        <p:nvSpPr>
          <p:cNvPr id="24621" name="Line 48"/>
          <p:cNvSpPr>
            <a:spLocks noChangeShapeType="1"/>
          </p:cNvSpPr>
          <p:nvPr/>
        </p:nvSpPr>
        <p:spPr bwMode="auto">
          <a:xfrm>
            <a:off x="7486650" y="5791200"/>
            <a:ext cx="0" cy="762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4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23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0" y="4908550"/>
            <a:ext cx="6413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/>
              <a:t>1.000</a:t>
            </a:r>
          </a:p>
        </p:txBody>
      </p:sp>
      <p:sp>
        <p:nvSpPr>
          <p:cNvPr id="25603" name="Line 3"/>
          <p:cNvSpPr>
            <a:spLocks noChangeShapeType="1"/>
          </p:cNvSpPr>
          <p:nvPr/>
        </p:nvSpPr>
        <p:spPr bwMode="auto">
          <a:xfrm>
            <a:off x="533400" y="5105400"/>
            <a:ext cx="7696200" cy="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5604" name="Line 4"/>
          <p:cNvSpPr>
            <a:spLocks noChangeShapeType="1"/>
          </p:cNvSpPr>
          <p:nvPr/>
        </p:nvSpPr>
        <p:spPr bwMode="auto">
          <a:xfrm>
            <a:off x="533400" y="5241925"/>
            <a:ext cx="7696200" cy="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 rot="-5400000">
            <a:off x="2910682" y="5058568"/>
            <a:ext cx="641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Atila</a:t>
            </a:r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 rot="-5400000">
            <a:off x="3272632" y="4353718"/>
            <a:ext cx="2051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Expansión del Islam</a:t>
            </a:r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 rot="-5400000">
            <a:off x="4526757" y="4693443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Las cruzadas</a:t>
            </a:r>
          </a:p>
        </p:txBody>
      </p:sp>
      <p:sp>
        <p:nvSpPr>
          <p:cNvPr id="25608" name="Text Box 8"/>
          <p:cNvSpPr txBox="1">
            <a:spLocks noChangeArrowheads="1"/>
          </p:cNvSpPr>
          <p:nvPr/>
        </p:nvSpPr>
        <p:spPr bwMode="auto">
          <a:xfrm rot="-5400000">
            <a:off x="5269707" y="4617243"/>
            <a:ext cx="1257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Marco Polo</a:t>
            </a:r>
          </a:p>
        </p:txBody>
      </p:sp>
      <p:sp>
        <p:nvSpPr>
          <p:cNvPr id="25609" name="Text Box 9"/>
          <p:cNvSpPr txBox="1">
            <a:spLocks noChangeArrowheads="1"/>
          </p:cNvSpPr>
          <p:nvPr/>
        </p:nvSpPr>
        <p:spPr bwMode="auto">
          <a:xfrm rot="-5400000">
            <a:off x="5959475" y="4291013"/>
            <a:ext cx="16446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70000"/>
              </a:lnSpc>
            </a:pPr>
            <a:r>
              <a:rPr lang="en-US" sz="1800"/>
              <a:t>Descubrimiento</a:t>
            </a:r>
          </a:p>
          <a:p>
            <a:pPr>
              <a:lnSpc>
                <a:spcPct val="70000"/>
              </a:lnSpc>
            </a:pPr>
            <a:r>
              <a:rPr lang="en-US" sz="1800"/>
              <a:t>de América</a:t>
            </a:r>
          </a:p>
        </p:txBody>
      </p:sp>
      <p:sp>
        <p:nvSpPr>
          <p:cNvPr id="25610" name="Line 10"/>
          <p:cNvSpPr>
            <a:spLocks noChangeShapeType="1"/>
          </p:cNvSpPr>
          <p:nvPr/>
        </p:nvSpPr>
        <p:spPr bwMode="auto">
          <a:xfrm>
            <a:off x="558800" y="5791200"/>
            <a:ext cx="76962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5611" name="Freeform 11"/>
          <p:cNvSpPr>
            <a:spLocks/>
          </p:cNvSpPr>
          <p:nvPr/>
        </p:nvSpPr>
        <p:spPr bwMode="auto">
          <a:xfrm>
            <a:off x="685800" y="2209800"/>
            <a:ext cx="7467600" cy="3505200"/>
          </a:xfrm>
          <a:custGeom>
            <a:avLst/>
            <a:gdLst>
              <a:gd name="T0" fmla="*/ 0 w 4848"/>
              <a:gd name="T1" fmla="*/ 2147483647 h 3120"/>
              <a:gd name="T2" fmla="*/ 2147483647 w 4848"/>
              <a:gd name="T3" fmla="*/ 2147483647 h 3120"/>
              <a:gd name="T4" fmla="*/ 2147483647 w 4848"/>
              <a:gd name="T5" fmla="*/ 2147483647 h 3120"/>
              <a:gd name="T6" fmla="*/ 2147483647 w 4848"/>
              <a:gd name="T7" fmla="*/ 2147483647 h 3120"/>
              <a:gd name="T8" fmla="*/ 2147483647 w 4848"/>
              <a:gd name="T9" fmla="*/ 2147483647 h 3120"/>
              <a:gd name="T10" fmla="*/ 2147483647 w 4848"/>
              <a:gd name="T11" fmla="*/ 2147483647 h 3120"/>
              <a:gd name="T12" fmla="*/ 2147483647 w 4848"/>
              <a:gd name="T13" fmla="*/ 0 h 312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848"/>
              <a:gd name="T22" fmla="*/ 0 h 3120"/>
              <a:gd name="T23" fmla="*/ 4848 w 4848"/>
              <a:gd name="T24" fmla="*/ 3120 h 312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848" h="3120">
                <a:moveTo>
                  <a:pt x="0" y="3120"/>
                </a:moveTo>
                <a:cubicBezTo>
                  <a:pt x="716" y="3088"/>
                  <a:pt x="1432" y="3056"/>
                  <a:pt x="2016" y="3024"/>
                </a:cubicBezTo>
                <a:cubicBezTo>
                  <a:pt x="2600" y="2992"/>
                  <a:pt x="3144" y="2968"/>
                  <a:pt x="3504" y="2928"/>
                </a:cubicBezTo>
                <a:cubicBezTo>
                  <a:pt x="3864" y="2888"/>
                  <a:pt x="4000" y="2896"/>
                  <a:pt x="4176" y="2784"/>
                </a:cubicBezTo>
                <a:cubicBezTo>
                  <a:pt x="4352" y="2672"/>
                  <a:pt x="4456" y="2656"/>
                  <a:pt x="4560" y="2256"/>
                </a:cubicBezTo>
                <a:cubicBezTo>
                  <a:pt x="4664" y="1856"/>
                  <a:pt x="4752" y="760"/>
                  <a:pt x="4800" y="384"/>
                </a:cubicBezTo>
                <a:cubicBezTo>
                  <a:pt x="4848" y="8"/>
                  <a:pt x="4848" y="4"/>
                  <a:pt x="4848" y="0"/>
                </a:cubicBezTo>
              </a:path>
            </a:pathLst>
          </a:custGeom>
          <a:noFill/>
          <a:ln w="57150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5612" name="Text Box 12"/>
          <p:cNvSpPr txBox="1">
            <a:spLocks noChangeArrowheads="1"/>
          </p:cNvSpPr>
          <p:nvPr/>
        </p:nvSpPr>
        <p:spPr bwMode="auto">
          <a:xfrm>
            <a:off x="228600" y="5867400"/>
            <a:ext cx="5572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/>
              <a:t>-500</a:t>
            </a:r>
          </a:p>
        </p:txBody>
      </p:sp>
      <p:sp>
        <p:nvSpPr>
          <p:cNvPr id="25613" name="Text Box 13"/>
          <p:cNvSpPr txBox="1">
            <a:spLocks noChangeArrowheads="1"/>
          </p:cNvSpPr>
          <p:nvPr/>
        </p:nvSpPr>
        <p:spPr bwMode="auto">
          <a:xfrm>
            <a:off x="4125913" y="5867400"/>
            <a:ext cx="4889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/>
              <a:t>750</a:t>
            </a:r>
          </a:p>
        </p:txBody>
      </p:sp>
      <p:sp>
        <p:nvSpPr>
          <p:cNvPr id="25614" name="Text Box 14"/>
          <p:cNvSpPr txBox="1">
            <a:spLocks noChangeArrowheads="1"/>
          </p:cNvSpPr>
          <p:nvPr/>
        </p:nvSpPr>
        <p:spPr bwMode="auto">
          <a:xfrm rot="-5400000">
            <a:off x="792957" y="4617243"/>
            <a:ext cx="1676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Guerras Púnicas</a:t>
            </a:r>
          </a:p>
        </p:txBody>
      </p:sp>
      <p:sp>
        <p:nvSpPr>
          <p:cNvPr id="25615" name="Text Box 15"/>
          <p:cNvSpPr txBox="1">
            <a:spLocks noChangeArrowheads="1"/>
          </p:cNvSpPr>
          <p:nvPr/>
        </p:nvSpPr>
        <p:spPr bwMode="auto">
          <a:xfrm rot="-5400000">
            <a:off x="43657" y="4629943"/>
            <a:ext cx="180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Alejandro Magno</a:t>
            </a:r>
          </a:p>
        </p:txBody>
      </p:sp>
      <p:sp>
        <p:nvSpPr>
          <p:cNvPr id="25616" name="Line 16"/>
          <p:cNvSpPr>
            <a:spLocks noChangeShapeType="1"/>
          </p:cNvSpPr>
          <p:nvPr/>
        </p:nvSpPr>
        <p:spPr bwMode="auto">
          <a:xfrm>
            <a:off x="571500" y="5791200"/>
            <a:ext cx="0" cy="762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5617" name="Line 17"/>
          <p:cNvSpPr>
            <a:spLocks noChangeShapeType="1"/>
          </p:cNvSpPr>
          <p:nvPr/>
        </p:nvSpPr>
        <p:spPr bwMode="auto">
          <a:xfrm>
            <a:off x="1339850" y="5791200"/>
            <a:ext cx="0" cy="762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5618" name="Line 18"/>
          <p:cNvSpPr>
            <a:spLocks noChangeShapeType="1"/>
          </p:cNvSpPr>
          <p:nvPr/>
        </p:nvSpPr>
        <p:spPr bwMode="auto">
          <a:xfrm>
            <a:off x="5949950" y="5791200"/>
            <a:ext cx="0" cy="762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5619" name="Line 19"/>
          <p:cNvSpPr>
            <a:spLocks noChangeShapeType="1"/>
          </p:cNvSpPr>
          <p:nvPr/>
        </p:nvSpPr>
        <p:spPr bwMode="auto">
          <a:xfrm>
            <a:off x="6718300" y="5791200"/>
            <a:ext cx="0" cy="762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5620" name="Text Box 20"/>
          <p:cNvSpPr txBox="1">
            <a:spLocks noChangeArrowheads="1"/>
          </p:cNvSpPr>
          <p:nvPr/>
        </p:nvSpPr>
        <p:spPr bwMode="auto">
          <a:xfrm>
            <a:off x="5643563" y="5867400"/>
            <a:ext cx="6413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/>
              <a:t>1.250</a:t>
            </a:r>
          </a:p>
        </p:txBody>
      </p:sp>
      <p:sp>
        <p:nvSpPr>
          <p:cNvPr id="25621" name="Text Box 21"/>
          <p:cNvSpPr txBox="1">
            <a:spLocks noChangeArrowheads="1"/>
          </p:cNvSpPr>
          <p:nvPr/>
        </p:nvSpPr>
        <p:spPr bwMode="auto">
          <a:xfrm>
            <a:off x="6402388" y="5867400"/>
            <a:ext cx="6413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/>
              <a:t>1.500</a:t>
            </a:r>
          </a:p>
        </p:txBody>
      </p:sp>
      <p:sp>
        <p:nvSpPr>
          <p:cNvPr id="25622" name="Text Box 22"/>
          <p:cNvSpPr txBox="1">
            <a:spLocks noChangeArrowheads="1"/>
          </p:cNvSpPr>
          <p:nvPr/>
        </p:nvSpPr>
        <p:spPr bwMode="auto">
          <a:xfrm>
            <a:off x="4884738" y="5867400"/>
            <a:ext cx="6413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/>
              <a:t>1.000</a:t>
            </a:r>
          </a:p>
        </p:txBody>
      </p:sp>
      <p:sp>
        <p:nvSpPr>
          <p:cNvPr id="25623" name="Line 23"/>
          <p:cNvSpPr>
            <a:spLocks noChangeShapeType="1"/>
          </p:cNvSpPr>
          <p:nvPr/>
        </p:nvSpPr>
        <p:spPr bwMode="auto">
          <a:xfrm>
            <a:off x="2108200" y="5791200"/>
            <a:ext cx="0" cy="762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5624" name="Line 24"/>
          <p:cNvSpPr>
            <a:spLocks noChangeShapeType="1"/>
          </p:cNvSpPr>
          <p:nvPr/>
        </p:nvSpPr>
        <p:spPr bwMode="auto">
          <a:xfrm>
            <a:off x="2876550" y="5791200"/>
            <a:ext cx="0" cy="762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5625" name="Line 25"/>
          <p:cNvSpPr>
            <a:spLocks noChangeShapeType="1"/>
          </p:cNvSpPr>
          <p:nvPr/>
        </p:nvSpPr>
        <p:spPr bwMode="auto">
          <a:xfrm>
            <a:off x="3644900" y="5791200"/>
            <a:ext cx="0" cy="762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5626" name="Line 26"/>
          <p:cNvSpPr>
            <a:spLocks noChangeShapeType="1"/>
          </p:cNvSpPr>
          <p:nvPr/>
        </p:nvSpPr>
        <p:spPr bwMode="auto">
          <a:xfrm>
            <a:off x="4413250" y="5791200"/>
            <a:ext cx="0" cy="762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5627" name="Line 27"/>
          <p:cNvSpPr>
            <a:spLocks noChangeShapeType="1"/>
          </p:cNvSpPr>
          <p:nvPr/>
        </p:nvSpPr>
        <p:spPr bwMode="auto">
          <a:xfrm>
            <a:off x="5181600" y="5791200"/>
            <a:ext cx="0" cy="762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5628" name="Text Box 28"/>
          <p:cNvSpPr txBox="1">
            <a:spLocks noChangeArrowheads="1"/>
          </p:cNvSpPr>
          <p:nvPr/>
        </p:nvSpPr>
        <p:spPr bwMode="auto">
          <a:xfrm>
            <a:off x="3365500" y="5867400"/>
            <a:ext cx="4889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/>
              <a:t>500</a:t>
            </a:r>
          </a:p>
        </p:txBody>
      </p:sp>
      <p:sp>
        <p:nvSpPr>
          <p:cNvPr id="25629" name="Text Box 29"/>
          <p:cNvSpPr txBox="1">
            <a:spLocks noChangeArrowheads="1"/>
          </p:cNvSpPr>
          <p:nvPr/>
        </p:nvSpPr>
        <p:spPr bwMode="auto">
          <a:xfrm>
            <a:off x="2606675" y="5867400"/>
            <a:ext cx="4889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/>
              <a:t>250</a:t>
            </a:r>
          </a:p>
        </p:txBody>
      </p:sp>
      <p:sp>
        <p:nvSpPr>
          <p:cNvPr id="25630" name="Text Box 30"/>
          <p:cNvSpPr txBox="1">
            <a:spLocks noChangeArrowheads="1"/>
          </p:cNvSpPr>
          <p:nvPr/>
        </p:nvSpPr>
        <p:spPr bwMode="auto">
          <a:xfrm>
            <a:off x="1981200" y="5867400"/>
            <a:ext cx="285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/>
              <a:t>0</a:t>
            </a:r>
          </a:p>
        </p:txBody>
      </p:sp>
      <p:sp>
        <p:nvSpPr>
          <p:cNvPr id="25631" name="Text Box 31"/>
          <p:cNvSpPr txBox="1">
            <a:spLocks noChangeArrowheads="1"/>
          </p:cNvSpPr>
          <p:nvPr/>
        </p:nvSpPr>
        <p:spPr bwMode="auto">
          <a:xfrm>
            <a:off x="990600" y="5867400"/>
            <a:ext cx="5572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/>
              <a:t>-250</a:t>
            </a:r>
          </a:p>
        </p:txBody>
      </p:sp>
      <p:sp>
        <p:nvSpPr>
          <p:cNvPr id="25632" name="Text Box 32"/>
          <p:cNvSpPr txBox="1">
            <a:spLocks noChangeArrowheads="1"/>
          </p:cNvSpPr>
          <p:nvPr/>
        </p:nvSpPr>
        <p:spPr bwMode="auto">
          <a:xfrm rot="-5400000">
            <a:off x="1370807" y="4509293"/>
            <a:ext cx="1739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Imperio Romano</a:t>
            </a:r>
          </a:p>
        </p:txBody>
      </p:sp>
      <p:sp>
        <p:nvSpPr>
          <p:cNvPr id="25633" name="Line 33"/>
          <p:cNvSpPr>
            <a:spLocks noChangeShapeType="1"/>
          </p:cNvSpPr>
          <p:nvPr/>
        </p:nvSpPr>
        <p:spPr bwMode="auto">
          <a:xfrm flipV="1">
            <a:off x="571500" y="3429000"/>
            <a:ext cx="0" cy="23749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5634" name="Line 34"/>
          <p:cNvSpPr>
            <a:spLocks noChangeShapeType="1"/>
          </p:cNvSpPr>
          <p:nvPr/>
        </p:nvSpPr>
        <p:spPr bwMode="auto">
          <a:xfrm>
            <a:off x="533400" y="5378450"/>
            <a:ext cx="7696200" cy="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5635" name="Line 35"/>
          <p:cNvSpPr>
            <a:spLocks noChangeShapeType="1"/>
          </p:cNvSpPr>
          <p:nvPr/>
        </p:nvSpPr>
        <p:spPr bwMode="auto">
          <a:xfrm>
            <a:off x="533400" y="5516563"/>
            <a:ext cx="7696200" cy="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5636" name="Line 36"/>
          <p:cNvSpPr>
            <a:spLocks noChangeShapeType="1"/>
          </p:cNvSpPr>
          <p:nvPr/>
        </p:nvSpPr>
        <p:spPr bwMode="auto">
          <a:xfrm>
            <a:off x="533400" y="5653088"/>
            <a:ext cx="7696200" cy="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5637" name="Rectangle 37"/>
          <p:cNvSpPr>
            <a:spLocks noChangeArrowheads="1"/>
          </p:cNvSpPr>
          <p:nvPr/>
        </p:nvSpPr>
        <p:spPr bwMode="auto">
          <a:xfrm>
            <a:off x="120650" y="5486400"/>
            <a:ext cx="4889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/>
              <a:t>200</a:t>
            </a:r>
          </a:p>
        </p:txBody>
      </p:sp>
      <p:sp>
        <p:nvSpPr>
          <p:cNvPr id="25638" name="Rectangle 38"/>
          <p:cNvSpPr>
            <a:spLocks noChangeArrowheads="1"/>
          </p:cNvSpPr>
          <p:nvPr/>
        </p:nvSpPr>
        <p:spPr bwMode="auto">
          <a:xfrm>
            <a:off x="114300" y="5334000"/>
            <a:ext cx="4889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/>
              <a:t>400</a:t>
            </a:r>
          </a:p>
        </p:txBody>
      </p:sp>
      <p:sp>
        <p:nvSpPr>
          <p:cNvPr id="25639" name="Rectangle 39"/>
          <p:cNvSpPr>
            <a:spLocks noChangeArrowheads="1"/>
          </p:cNvSpPr>
          <p:nvPr/>
        </p:nvSpPr>
        <p:spPr bwMode="auto">
          <a:xfrm>
            <a:off x="114300" y="5194300"/>
            <a:ext cx="4889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/>
              <a:t>600</a:t>
            </a:r>
          </a:p>
        </p:txBody>
      </p:sp>
      <p:sp>
        <p:nvSpPr>
          <p:cNvPr id="25640" name="Rectangle 40"/>
          <p:cNvSpPr>
            <a:spLocks noChangeArrowheads="1"/>
          </p:cNvSpPr>
          <p:nvPr/>
        </p:nvSpPr>
        <p:spPr bwMode="auto">
          <a:xfrm>
            <a:off x="8458200" y="1981200"/>
            <a:ext cx="685800" cy="4343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CL"/>
          </a:p>
        </p:txBody>
      </p:sp>
      <p:sp>
        <p:nvSpPr>
          <p:cNvPr id="25641" name="Text Box 41"/>
          <p:cNvSpPr txBox="1">
            <a:spLocks noChangeArrowheads="1"/>
          </p:cNvSpPr>
          <p:nvPr/>
        </p:nvSpPr>
        <p:spPr bwMode="auto">
          <a:xfrm>
            <a:off x="7162800" y="5867400"/>
            <a:ext cx="6413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/>
              <a:t>1.750</a:t>
            </a:r>
          </a:p>
        </p:txBody>
      </p:sp>
      <p:sp>
        <p:nvSpPr>
          <p:cNvPr id="25642" name="Text Box 42"/>
          <p:cNvSpPr txBox="1">
            <a:spLocks noChangeArrowheads="1"/>
          </p:cNvSpPr>
          <p:nvPr/>
        </p:nvSpPr>
        <p:spPr bwMode="auto">
          <a:xfrm rot="-5400000">
            <a:off x="6718300" y="4100513"/>
            <a:ext cx="12954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Revolución </a:t>
            </a:r>
          </a:p>
          <a:p>
            <a:pPr>
              <a:lnSpc>
                <a:spcPct val="70000"/>
              </a:lnSpc>
            </a:pPr>
            <a:r>
              <a:rPr lang="en-US" sz="1800"/>
              <a:t>Industrial</a:t>
            </a:r>
          </a:p>
        </p:txBody>
      </p:sp>
      <p:sp>
        <p:nvSpPr>
          <p:cNvPr id="25643" name="Rectangle 43"/>
          <p:cNvSpPr>
            <a:spLocks noChangeArrowheads="1"/>
          </p:cNvSpPr>
          <p:nvPr/>
        </p:nvSpPr>
        <p:spPr bwMode="auto">
          <a:xfrm>
            <a:off x="127000" y="5054600"/>
            <a:ext cx="4889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/>
              <a:t>800</a:t>
            </a:r>
          </a:p>
        </p:txBody>
      </p:sp>
      <p:sp>
        <p:nvSpPr>
          <p:cNvPr id="25644" name="Text Box 44"/>
          <p:cNvSpPr txBox="1">
            <a:spLocks noChangeArrowheads="1"/>
          </p:cNvSpPr>
          <p:nvPr/>
        </p:nvSpPr>
        <p:spPr bwMode="auto">
          <a:xfrm>
            <a:off x="593725" y="117475"/>
            <a:ext cx="7616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Y se sigue acelerando. En 1900 hay mil seiscientos millones.</a:t>
            </a:r>
          </a:p>
        </p:txBody>
      </p:sp>
      <p:sp>
        <p:nvSpPr>
          <p:cNvPr id="25645" name="Line 45"/>
          <p:cNvSpPr>
            <a:spLocks noChangeShapeType="1"/>
          </p:cNvSpPr>
          <p:nvPr/>
        </p:nvSpPr>
        <p:spPr bwMode="auto">
          <a:xfrm>
            <a:off x="7486650" y="5791200"/>
            <a:ext cx="0" cy="762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6670" name="Text Box 46"/>
          <p:cNvSpPr txBox="1">
            <a:spLocks noChangeArrowheads="1"/>
          </p:cNvSpPr>
          <p:nvPr/>
        </p:nvSpPr>
        <p:spPr bwMode="auto">
          <a:xfrm>
            <a:off x="8229600" y="3976688"/>
            <a:ext cx="6413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/>
              <a:t>2.000</a:t>
            </a:r>
          </a:p>
        </p:txBody>
      </p:sp>
      <p:sp>
        <p:nvSpPr>
          <p:cNvPr id="26671" name="Text Box 47"/>
          <p:cNvSpPr txBox="1">
            <a:spLocks noChangeArrowheads="1"/>
          </p:cNvSpPr>
          <p:nvPr/>
        </p:nvSpPr>
        <p:spPr bwMode="auto">
          <a:xfrm>
            <a:off x="0" y="4084638"/>
            <a:ext cx="6413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/>
              <a:t>2.000</a:t>
            </a:r>
          </a:p>
        </p:txBody>
      </p:sp>
      <p:sp>
        <p:nvSpPr>
          <p:cNvPr id="26672" name="Line 48"/>
          <p:cNvSpPr>
            <a:spLocks noChangeShapeType="1"/>
          </p:cNvSpPr>
          <p:nvPr/>
        </p:nvSpPr>
        <p:spPr bwMode="auto">
          <a:xfrm>
            <a:off x="533400" y="4281488"/>
            <a:ext cx="7696200" cy="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6674" name="Text Box 50"/>
          <p:cNvSpPr txBox="1">
            <a:spLocks noChangeArrowheads="1"/>
          </p:cNvSpPr>
          <p:nvPr/>
        </p:nvSpPr>
        <p:spPr bwMode="auto">
          <a:xfrm>
            <a:off x="609600" y="609600"/>
            <a:ext cx="75596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Después se duplica en aún menos tienpo, alcanzando los tres mil millones en los años sesenta</a:t>
            </a:r>
          </a:p>
        </p:txBody>
      </p:sp>
      <p:grpSp>
        <p:nvGrpSpPr>
          <p:cNvPr id="2" name="Group 54"/>
          <p:cNvGrpSpPr>
            <a:grpSpLocks/>
          </p:cNvGrpSpPr>
          <p:nvPr/>
        </p:nvGrpSpPr>
        <p:grpSpPr bwMode="auto">
          <a:xfrm>
            <a:off x="0" y="3154363"/>
            <a:ext cx="8870950" cy="444500"/>
            <a:chOff x="0" y="1987"/>
            <a:chExt cx="5588" cy="280"/>
          </a:xfrm>
        </p:grpSpPr>
        <p:sp>
          <p:nvSpPr>
            <p:cNvPr id="25654" name="Text Box 51"/>
            <p:cNvSpPr txBox="1">
              <a:spLocks noChangeArrowheads="1"/>
            </p:cNvSpPr>
            <p:nvPr/>
          </p:nvSpPr>
          <p:spPr bwMode="auto">
            <a:xfrm>
              <a:off x="5184" y="1987"/>
              <a:ext cx="40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/>
                <a:t>3.000</a:t>
              </a:r>
            </a:p>
          </p:txBody>
        </p:sp>
        <p:sp>
          <p:nvSpPr>
            <p:cNvPr id="25655" name="Text Box 52"/>
            <p:cNvSpPr txBox="1">
              <a:spLocks noChangeArrowheads="1"/>
            </p:cNvSpPr>
            <p:nvPr/>
          </p:nvSpPr>
          <p:spPr bwMode="auto">
            <a:xfrm>
              <a:off x="0" y="2055"/>
              <a:ext cx="40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/>
                <a:t>3.000</a:t>
              </a:r>
            </a:p>
          </p:txBody>
        </p:sp>
        <p:sp>
          <p:nvSpPr>
            <p:cNvPr id="25656" name="Line 53"/>
            <p:cNvSpPr>
              <a:spLocks noChangeShapeType="1"/>
            </p:cNvSpPr>
            <p:nvPr/>
          </p:nvSpPr>
          <p:spPr bwMode="auto">
            <a:xfrm>
              <a:off x="336" y="2179"/>
              <a:ext cx="4848" cy="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3" name="Group 57"/>
          <p:cNvGrpSpPr>
            <a:grpSpLocks/>
          </p:cNvGrpSpPr>
          <p:nvPr/>
        </p:nvGrpSpPr>
        <p:grpSpPr bwMode="auto">
          <a:xfrm>
            <a:off x="6934200" y="3276600"/>
            <a:ext cx="930275" cy="366713"/>
            <a:chOff x="4368" y="2064"/>
            <a:chExt cx="586" cy="231"/>
          </a:xfrm>
        </p:grpSpPr>
        <p:sp>
          <p:nvSpPr>
            <p:cNvPr id="25652" name="Text Box 55"/>
            <p:cNvSpPr txBox="1">
              <a:spLocks noChangeArrowheads="1"/>
            </p:cNvSpPr>
            <p:nvPr/>
          </p:nvSpPr>
          <p:spPr bwMode="auto">
            <a:xfrm>
              <a:off x="4368" y="2064"/>
              <a:ext cx="540" cy="23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Beatles</a:t>
              </a:r>
            </a:p>
          </p:txBody>
        </p:sp>
        <p:sp>
          <p:nvSpPr>
            <p:cNvPr id="25653" name="Line 56"/>
            <p:cNvSpPr>
              <a:spLocks noChangeShapeType="1"/>
            </p:cNvSpPr>
            <p:nvPr/>
          </p:nvSpPr>
          <p:spPr bwMode="auto">
            <a:xfrm>
              <a:off x="4858" y="2184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s-ES"/>
            </a:p>
          </p:txBody>
        </p:sp>
      </p:grp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6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6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6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el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70" grpId="0" autoUpdateAnimBg="0"/>
      <p:bldP spid="26671" grpId="0" autoUpdateAnimBg="0"/>
      <p:bldP spid="26672" grpId="0" animBg="1"/>
      <p:bldP spid="26674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0" y="4908550"/>
            <a:ext cx="6413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/>
              <a:t>1.000</a:t>
            </a:r>
          </a:p>
        </p:txBody>
      </p:sp>
      <p:sp>
        <p:nvSpPr>
          <p:cNvPr id="26627" name="Line 3"/>
          <p:cNvSpPr>
            <a:spLocks noChangeShapeType="1"/>
          </p:cNvSpPr>
          <p:nvPr/>
        </p:nvSpPr>
        <p:spPr bwMode="auto">
          <a:xfrm>
            <a:off x="533400" y="5105400"/>
            <a:ext cx="7696200" cy="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6628" name="Line 4"/>
          <p:cNvSpPr>
            <a:spLocks noChangeShapeType="1"/>
          </p:cNvSpPr>
          <p:nvPr/>
        </p:nvSpPr>
        <p:spPr bwMode="auto">
          <a:xfrm>
            <a:off x="533400" y="5241925"/>
            <a:ext cx="7696200" cy="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 rot="-5400000">
            <a:off x="2910682" y="5058568"/>
            <a:ext cx="641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Atila</a:t>
            </a: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 rot="-5400000">
            <a:off x="3272632" y="4353718"/>
            <a:ext cx="2051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Expansión del Islam</a:t>
            </a:r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 rot="-5400000">
            <a:off x="4526757" y="4693443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Las cruzadas</a:t>
            </a:r>
          </a:p>
        </p:txBody>
      </p:sp>
      <p:sp>
        <p:nvSpPr>
          <p:cNvPr id="26632" name="Text Box 8"/>
          <p:cNvSpPr txBox="1">
            <a:spLocks noChangeArrowheads="1"/>
          </p:cNvSpPr>
          <p:nvPr/>
        </p:nvSpPr>
        <p:spPr bwMode="auto">
          <a:xfrm rot="-5400000">
            <a:off x="5269707" y="4617243"/>
            <a:ext cx="1257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Marco Polo</a:t>
            </a:r>
          </a:p>
        </p:txBody>
      </p:sp>
      <p:sp>
        <p:nvSpPr>
          <p:cNvPr id="26633" name="Text Box 9"/>
          <p:cNvSpPr txBox="1">
            <a:spLocks noChangeArrowheads="1"/>
          </p:cNvSpPr>
          <p:nvPr/>
        </p:nvSpPr>
        <p:spPr bwMode="auto">
          <a:xfrm rot="-5400000">
            <a:off x="5959475" y="4291013"/>
            <a:ext cx="16446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70000"/>
              </a:lnSpc>
            </a:pPr>
            <a:r>
              <a:rPr lang="en-US" sz="1800"/>
              <a:t>Descubrimiento</a:t>
            </a:r>
          </a:p>
          <a:p>
            <a:pPr>
              <a:lnSpc>
                <a:spcPct val="70000"/>
              </a:lnSpc>
            </a:pPr>
            <a:r>
              <a:rPr lang="en-US" sz="1800"/>
              <a:t>de América</a:t>
            </a:r>
          </a:p>
        </p:txBody>
      </p:sp>
      <p:sp>
        <p:nvSpPr>
          <p:cNvPr id="26634" name="Line 10"/>
          <p:cNvSpPr>
            <a:spLocks noChangeShapeType="1"/>
          </p:cNvSpPr>
          <p:nvPr/>
        </p:nvSpPr>
        <p:spPr bwMode="auto">
          <a:xfrm>
            <a:off x="558800" y="5791200"/>
            <a:ext cx="76962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6635" name="Freeform 11"/>
          <p:cNvSpPr>
            <a:spLocks/>
          </p:cNvSpPr>
          <p:nvPr/>
        </p:nvSpPr>
        <p:spPr bwMode="auto">
          <a:xfrm>
            <a:off x="685800" y="2209800"/>
            <a:ext cx="7467600" cy="3505200"/>
          </a:xfrm>
          <a:custGeom>
            <a:avLst/>
            <a:gdLst>
              <a:gd name="T0" fmla="*/ 0 w 4848"/>
              <a:gd name="T1" fmla="*/ 2147483647 h 3120"/>
              <a:gd name="T2" fmla="*/ 2147483647 w 4848"/>
              <a:gd name="T3" fmla="*/ 2147483647 h 3120"/>
              <a:gd name="T4" fmla="*/ 2147483647 w 4848"/>
              <a:gd name="T5" fmla="*/ 2147483647 h 3120"/>
              <a:gd name="T6" fmla="*/ 2147483647 w 4848"/>
              <a:gd name="T7" fmla="*/ 2147483647 h 3120"/>
              <a:gd name="T8" fmla="*/ 2147483647 w 4848"/>
              <a:gd name="T9" fmla="*/ 2147483647 h 3120"/>
              <a:gd name="T10" fmla="*/ 2147483647 w 4848"/>
              <a:gd name="T11" fmla="*/ 2147483647 h 3120"/>
              <a:gd name="T12" fmla="*/ 2147483647 w 4848"/>
              <a:gd name="T13" fmla="*/ 0 h 312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848"/>
              <a:gd name="T22" fmla="*/ 0 h 3120"/>
              <a:gd name="T23" fmla="*/ 4848 w 4848"/>
              <a:gd name="T24" fmla="*/ 3120 h 312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848" h="3120">
                <a:moveTo>
                  <a:pt x="0" y="3120"/>
                </a:moveTo>
                <a:cubicBezTo>
                  <a:pt x="716" y="3088"/>
                  <a:pt x="1432" y="3056"/>
                  <a:pt x="2016" y="3024"/>
                </a:cubicBezTo>
                <a:cubicBezTo>
                  <a:pt x="2600" y="2992"/>
                  <a:pt x="3144" y="2968"/>
                  <a:pt x="3504" y="2928"/>
                </a:cubicBezTo>
                <a:cubicBezTo>
                  <a:pt x="3864" y="2888"/>
                  <a:pt x="4000" y="2896"/>
                  <a:pt x="4176" y="2784"/>
                </a:cubicBezTo>
                <a:cubicBezTo>
                  <a:pt x="4352" y="2672"/>
                  <a:pt x="4456" y="2656"/>
                  <a:pt x="4560" y="2256"/>
                </a:cubicBezTo>
                <a:cubicBezTo>
                  <a:pt x="4664" y="1856"/>
                  <a:pt x="4752" y="760"/>
                  <a:pt x="4800" y="384"/>
                </a:cubicBezTo>
                <a:cubicBezTo>
                  <a:pt x="4848" y="8"/>
                  <a:pt x="4848" y="4"/>
                  <a:pt x="4848" y="0"/>
                </a:cubicBezTo>
              </a:path>
            </a:pathLst>
          </a:custGeom>
          <a:noFill/>
          <a:ln w="57150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6636" name="Text Box 12"/>
          <p:cNvSpPr txBox="1">
            <a:spLocks noChangeArrowheads="1"/>
          </p:cNvSpPr>
          <p:nvPr/>
        </p:nvSpPr>
        <p:spPr bwMode="auto">
          <a:xfrm>
            <a:off x="228600" y="5867400"/>
            <a:ext cx="5572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/>
              <a:t>-500</a:t>
            </a:r>
          </a:p>
        </p:txBody>
      </p:sp>
      <p:sp>
        <p:nvSpPr>
          <p:cNvPr id="26637" name="Text Box 13"/>
          <p:cNvSpPr txBox="1">
            <a:spLocks noChangeArrowheads="1"/>
          </p:cNvSpPr>
          <p:nvPr/>
        </p:nvSpPr>
        <p:spPr bwMode="auto">
          <a:xfrm>
            <a:off x="4125913" y="5867400"/>
            <a:ext cx="4889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/>
              <a:t>750</a:t>
            </a:r>
          </a:p>
        </p:txBody>
      </p:sp>
      <p:sp>
        <p:nvSpPr>
          <p:cNvPr id="26638" name="Text Box 14"/>
          <p:cNvSpPr txBox="1">
            <a:spLocks noChangeArrowheads="1"/>
          </p:cNvSpPr>
          <p:nvPr/>
        </p:nvSpPr>
        <p:spPr bwMode="auto">
          <a:xfrm rot="-5400000">
            <a:off x="792957" y="4617243"/>
            <a:ext cx="1676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Guerras Púnicas</a:t>
            </a:r>
          </a:p>
        </p:txBody>
      </p:sp>
      <p:sp>
        <p:nvSpPr>
          <p:cNvPr id="26639" name="Text Box 15"/>
          <p:cNvSpPr txBox="1">
            <a:spLocks noChangeArrowheads="1"/>
          </p:cNvSpPr>
          <p:nvPr/>
        </p:nvSpPr>
        <p:spPr bwMode="auto">
          <a:xfrm rot="-5400000">
            <a:off x="43657" y="4629943"/>
            <a:ext cx="180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Alejandro Magno</a:t>
            </a:r>
          </a:p>
        </p:txBody>
      </p:sp>
      <p:sp>
        <p:nvSpPr>
          <p:cNvPr id="26640" name="Line 16"/>
          <p:cNvSpPr>
            <a:spLocks noChangeShapeType="1"/>
          </p:cNvSpPr>
          <p:nvPr/>
        </p:nvSpPr>
        <p:spPr bwMode="auto">
          <a:xfrm>
            <a:off x="571500" y="5791200"/>
            <a:ext cx="0" cy="762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6641" name="Line 17"/>
          <p:cNvSpPr>
            <a:spLocks noChangeShapeType="1"/>
          </p:cNvSpPr>
          <p:nvPr/>
        </p:nvSpPr>
        <p:spPr bwMode="auto">
          <a:xfrm>
            <a:off x="1339850" y="5791200"/>
            <a:ext cx="0" cy="762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6642" name="Line 18"/>
          <p:cNvSpPr>
            <a:spLocks noChangeShapeType="1"/>
          </p:cNvSpPr>
          <p:nvPr/>
        </p:nvSpPr>
        <p:spPr bwMode="auto">
          <a:xfrm>
            <a:off x="5949950" y="5791200"/>
            <a:ext cx="0" cy="762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6643" name="Line 19"/>
          <p:cNvSpPr>
            <a:spLocks noChangeShapeType="1"/>
          </p:cNvSpPr>
          <p:nvPr/>
        </p:nvSpPr>
        <p:spPr bwMode="auto">
          <a:xfrm>
            <a:off x="6718300" y="5791200"/>
            <a:ext cx="0" cy="762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6644" name="Text Box 20"/>
          <p:cNvSpPr txBox="1">
            <a:spLocks noChangeArrowheads="1"/>
          </p:cNvSpPr>
          <p:nvPr/>
        </p:nvSpPr>
        <p:spPr bwMode="auto">
          <a:xfrm>
            <a:off x="5643563" y="5867400"/>
            <a:ext cx="6413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/>
              <a:t>1.250</a:t>
            </a:r>
          </a:p>
        </p:txBody>
      </p:sp>
      <p:sp>
        <p:nvSpPr>
          <p:cNvPr id="26645" name="Text Box 21"/>
          <p:cNvSpPr txBox="1">
            <a:spLocks noChangeArrowheads="1"/>
          </p:cNvSpPr>
          <p:nvPr/>
        </p:nvSpPr>
        <p:spPr bwMode="auto">
          <a:xfrm>
            <a:off x="6402388" y="5867400"/>
            <a:ext cx="6413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/>
              <a:t>1.500</a:t>
            </a:r>
          </a:p>
        </p:txBody>
      </p:sp>
      <p:sp>
        <p:nvSpPr>
          <p:cNvPr id="26646" name="Text Box 22"/>
          <p:cNvSpPr txBox="1">
            <a:spLocks noChangeArrowheads="1"/>
          </p:cNvSpPr>
          <p:nvPr/>
        </p:nvSpPr>
        <p:spPr bwMode="auto">
          <a:xfrm>
            <a:off x="4884738" y="5867400"/>
            <a:ext cx="6413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/>
              <a:t>1.000</a:t>
            </a:r>
          </a:p>
        </p:txBody>
      </p:sp>
      <p:sp>
        <p:nvSpPr>
          <p:cNvPr id="26647" name="Line 23"/>
          <p:cNvSpPr>
            <a:spLocks noChangeShapeType="1"/>
          </p:cNvSpPr>
          <p:nvPr/>
        </p:nvSpPr>
        <p:spPr bwMode="auto">
          <a:xfrm>
            <a:off x="2108200" y="5791200"/>
            <a:ext cx="0" cy="762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6648" name="Line 24"/>
          <p:cNvSpPr>
            <a:spLocks noChangeShapeType="1"/>
          </p:cNvSpPr>
          <p:nvPr/>
        </p:nvSpPr>
        <p:spPr bwMode="auto">
          <a:xfrm>
            <a:off x="2876550" y="5791200"/>
            <a:ext cx="0" cy="762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6649" name="Line 25"/>
          <p:cNvSpPr>
            <a:spLocks noChangeShapeType="1"/>
          </p:cNvSpPr>
          <p:nvPr/>
        </p:nvSpPr>
        <p:spPr bwMode="auto">
          <a:xfrm>
            <a:off x="3644900" y="5791200"/>
            <a:ext cx="0" cy="762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6650" name="Line 26"/>
          <p:cNvSpPr>
            <a:spLocks noChangeShapeType="1"/>
          </p:cNvSpPr>
          <p:nvPr/>
        </p:nvSpPr>
        <p:spPr bwMode="auto">
          <a:xfrm>
            <a:off x="4413250" y="5791200"/>
            <a:ext cx="0" cy="762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6651" name="Line 27"/>
          <p:cNvSpPr>
            <a:spLocks noChangeShapeType="1"/>
          </p:cNvSpPr>
          <p:nvPr/>
        </p:nvSpPr>
        <p:spPr bwMode="auto">
          <a:xfrm>
            <a:off x="5181600" y="5791200"/>
            <a:ext cx="0" cy="762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6652" name="Text Box 28"/>
          <p:cNvSpPr txBox="1">
            <a:spLocks noChangeArrowheads="1"/>
          </p:cNvSpPr>
          <p:nvPr/>
        </p:nvSpPr>
        <p:spPr bwMode="auto">
          <a:xfrm>
            <a:off x="3365500" y="5867400"/>
            <a:ext cx="4889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/>
              <a:t>500</a:t>
            </a:r>
          </a:p>
        </p:txBody>
      </p:sp>
      <p:sp>
        <p:nvSpPr>
          <p:cNvPr id="26653" name="Text Box 29"/>
          <p:cNvSpPr txBox="1">
            <a:spLocks noChangeArrowheads="1"/>
          </p:cNvSpPr>
          <p:nvPr/>
        </p:nvSpPr>
        <p:spPr bwMode="auto">
          <a:xfrm>
            <a:off x="2606675" y="5867400"/>
            <a:ext cx="4889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/>
              <a:t>250</a:t>
            </a:r>
          </a:p>
        </p:txBody>
      </p:sp>
      <p:sp>
        <p:nvSpPr>
          <p:cNvPr id="26654" name="Text Box 30"/>
          <p:cNvSpPr txBox="1">
            <a:spLocks noChangeArrowheads="1"/>
          </p:cNvSpPr>
          <p:nvPr/>
        </p:nvSpPr>
        <p:spPr bwMode="auto">
          <a:xfrm>
            <a:off x="1981200" y="5867400"/>
            <a:ext cx="285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/>
              <a:t>0</a:t>
            </a:r>
          </a:p>
        </p:txBody>
      </p:sp>
      <p:sp>
        <p:nvSpPr>
          <p:cNvPr id="26655" name="Text Box 31"/>
          <p:cNvSpPr txBox="1">
            <a:spLocks noChangeArrowheads="1"/>
          </p:cNvSpPr>
          <p:nvPr/>
        </p:nvSpPr>
        <p:spPr bwMode="auto">
          <a:xfrm>
            <a:off x="990600" y="5867400"/>
            <a:ext cx="5572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/>
              <a:t>-250</a:t>
            </a:r>
          </a:p>
        </p:txBody>
      </p:sp>
      <p:sp>
        <p:nvSpPr>
          <p:cNvPr id="26656" name="Text Box 32"/>
          <p:cNvSpPr txBox="1">
            <a:spLocks noChangeArrowheads="1"/>
          </p:cNvSpPr>
          <p:nvPr/>
        </p:nvSpPr>
        <p:spPr bwMode="auto">
          <a:xfrm rot="-5400000">
            <a:off x="1370807" y="4509293"/>
            <a:ext cx="1739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Imperio Romano</a:t>
            </a:r>
          </a:p>
        </p:txBody>
      </p:sp>
      <p:sp>
        <p:nvSpPr>
          <p:cNvPr id="26657" name="Line 33"/>
          <p:cNvSpPr>
            <a:spLocks noChangeShapeType="1"/>
          </p:cNvSpPr>
          <p:nvPr/>
        </p:nvSpPr>
        <p:spPr bwMode="auto">
          <a:xfrm flipV="1">
            <a:off x="571500" y="3429000"/>
            <a:ext cx="0" cy="23749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6658" name="Line 34"/>
          <p:cNvSpPr>
            <a:spLocks noChangeShapeType="1"/>
          </p:cNvSpPr>
          <p:nvPr/>
        </p:nvSpPr>
        <p:spPr bwMode="auto">
          <a:xfrm>
            <a:off x="533400" y="5378450"/>
            <a:ext cx="7696200" cy="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6659" name="Line 35"/>
          <p:cNvSpPr>
            <a:spLocks noChangeShapeType="1"/>
          </p:cNvSpPr>
          <p:nvPr/>
        </p:nvSpPr>
        <p:spPr bwMode="auto">
          <a:xfrm>
            <a:off x="533400" y="5516563"/>
            <a:ext cx="7696200" cy="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6660" name="Line 36"/>
          <p:cNvSpPr>
            <a:spLocks noChangeShapeType="1"/>
          </p:cNvSpPr>
          <p:nvPr/>
        </p:nvSpPr>
        <p:spPr bwMode="auto">
          <a:xfrm>
            <a:off x="533400" y="5653088"/>
            <a:ext cx="7696200" cy="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6661" name="Rectangle 37"/>
          <p:cNvSpPr>
            <a:spLocks noChangeArrowheads="1"/>
          </p:cNvSpPr>
          <p:nvPr/>
        </p:nvSpPr>
        <p:spPr bwMode="auto">
          <a:xfrm>
            <a:off x="120650" y="5486400"/>
            <a:ext cx="4889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/>
              <a:t>200</a:t>
            </a:r>
          </a:p>
        </p:txBody>
      </p:sp>
      <p:sp>
        <p:nvSpPr>
          <p:cNvPr id="26662" name="Rectangle 38"/>
          <p:cNvSpPr>
            <a:spLocks noChangeArrowheads="1"/>
          </p:cNvSpPr>
          <p:nvPr/>
        </p:nvSpPr>
        <p:spPr bwMode="auto">
          <a:xfrm>
            <a:off x="114300" y="5334000"/>
            <a:ext cx="4889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/>
              <a:t>400</a:t>
            </a:r>
          </a:p>
        </p:txBody>
      </p:sp>
      <p:sp>
        <p:nvSpPr>
          <p:cNvPr id="26663" name="Rectangle 39"/>
          <p:cNvSpPr>
            <a:spLocks noChangeArrowheads="1"/>
          </p:cNvSpPr>
          <p:nvPr/>
        </p:nvSpPr>
        <p:spPr bwMode="auto">
          <a:xfrm>
            <a:off x="114300" y="5194300"/>
            <a:ext cx="4889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/>
              <a:t>600</a:t>
            </a:r>
          </a:p>
        </p:txBody>
      </p:sp>
      <p:sp>
        <p:nvSpPr>
          <p:cNvPr id="26664" name="Text Box 41"/>
          <p:cNvSpPr txBox="1">
            <a:spLocks noChangeArrowheads="1"/>
          </p:cNvSpPr>
          <p:nvPr/>
        </p:nvSpPr>
        <p:spPr bwMode="auto">
          <a:xfrm>
            <a:off x="7162800" y="5867400"/>
            <a:ext cx="6413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/>
              <a:t>1.750</a:t>
            </a:r>
          </a:p>
        </p:txBody>
      </p:sp>
      <p:sp>
        <p:nvSpPr>
          <p:cNvPr id="26665" name="Text Box 42"/>
          <p:cNvSpPr txBox="1">
            <a:spLocks noChangeArrowheads="1"/>
          </p:cNvSpPr>
          <p:nvPr/>
        </p:nvSpPr>
        <p:spPr bwMode="auto">
          <a:xfrm rot="-5400000">
            <a:off x="6718300" y="4100513"/>
            <a:ext cx="12954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Revolución </a:t>
            </a:r>
          </a:p>
          <a:p>
            <a:pPr>
              <a:lnSpc>
                <a:spcPct val="70000"/>
              </a:lnSpc>
            </a:pPr>
            <a:r>
              <a:rPr lang="en-US" sz="1800"/>
              <a:t>Industrial</a:t>
            </a:r>
          </a:p>
        </p:txBody>
      </p:sp>
      <p:sp>
        <p:nvSpPr>
          <p:cNvPr id="26666" name="Rectangle 43"/>
          <p:cNvSpPr>
            <a:spLocks noChangeArrowheads="1"/>
          </p:cNvSpPr>
          <p:nvPr/>
        </p:nvSpPr>
        <p:spPr bwMode="auto">
          <a:xfrm>
            <a:off x="127000" y="5054600"/>
            <a:ext cx="4889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/>
              <a:t>800</a:t>
            </a:r>
          </a:p>
        </p:txBody>
      </p:sp>
      <p:sp>
        <p:nvSpPr>
          <p:cNvPr id="26667" name="Text Box 44"/>
          <p:cNvSpPr txBox="1">
            <a:spLocks noChangeArrowheads="1"/>
          </p:cNvSpPr>
          <p:nvPr/>
        </p:nvSpPr>
        <p:spPr bwMode="auto">
          <a:xfrm>
            <a:off x="593725" y="117475"/>
            <a:ext cx="7616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Y se sigue acelerando. En 1900 hay mil seiscientos millones.</a:t>
            </a:r>
          </a:p>
        </p:txBody>
      </p:sp>
      <p:sp>
        <p:nvSpPr>
          <p:cNvPr id="26668" name="Line 45"/>
          <p:cNvSpPr>
            <a:spLocks noChangeShapeType="1"/>
          </p:cNvSpPr>
          <p:nvPr/>
        </p:nvSpPr>
        <p:spPr bwMode="auto">
          <a:xfrm>
            <a:off x="7486650" y="5791200"/>
            <a:ext cx="0" cy="762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6669" name="Text Box 46"/>
          <p:cNvSpPr txBox="1">
            <a:spLocks noChangeArrowheads="1"/>
          </p:cNvSpPr>
          <p:nvPr/>
        </p:nvSpPr>
        <p:spPr bwMode="auto">
          <a:xfrm>
            <a:off x="8229600" y="3976688"/>
            <a:ext cx="6413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/>
              <a:t>2.000</a:t>
            </a:r>
          </a:p>
        </p:txBody>
      </p:sp>
      <p:sp>
        <p:nvSpPr>
          <p:cNvPr id="26670" name="Text Box 47"/>
          <p:cNvSpPr txBox="1">
            <a:spLocks noChangeArrowheads="1"/>
          </p:cNvSpPr>
          <p:nvPr/>
        </p:nvSpPr>
        <p:spPr bwMode="auto">
          <a:xfrm>
            <a:off x="0" y="4084638"/>
            <a:ext cx="6413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/>
              <a:t>2.000</a:t>
            </a:r>
          </a:p>
        </p:txBody>
      </p:sp>
      <p:sp>
        <p:nvSpPr>
          <p:cNvPr id="26671" name="Line 48"/>
          <p:cNvSpPr>
            <a:spLocks noChangeShapeType="1"/>
          </p:cNvSpPr>
          <p:nvPr/>
        </p:nvSpPr>
        <p:spPr bwMode="auto">
          <a:xfrm>
            <a:off x="533400" y="4281488"/>
            <a:ext cx="7696200" cy="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6672" name="Text Box 49"/>
          <p:cNvSpPr txBox="1">
            <a:spLocks noChangeArrowheads="1"/>
          </p:cNvSpPr>
          <p:nvPr/>
        </p:nvSpPr>
        <p:spPr bwMode="auto">
          <a:xfrm>
            <a:off x="609600" y="609600"/>
            <a:ext cx="75596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Después se duplica en aún menos tienpo, alcanzando los tres mil millones en los años sesenta</a:t>
            </a:r>
          </a:p>
        </p:txBody>
      </p:sp>
      <p:grpSp>
        <p:nvGrpSpPr>
          <p:cNvPr id="26673" name="Group 50"/>
          <p:cNvGrpSpPr>
            <a:grpSpLocks/>
          </p:cNvGrpSpPr>
          <p:nvPr/>
        </p:nvGrpSpPr>
        <p:grpSpPr bwMode="auto">
          <a:xfrm>
            <a:off x="0" y="3154363"/>
            <a:ext cx="8870950" cy="444500"/>
            <a:chOff x="0" y="1987"/>
            <a:chExt cx="5588" cy="280"/>
          </a:xfrm>
        </p:grpSpPr>
        <p:sp>
          <p:nvSpPr>
            <p:cNvPr id="26692" name="Text Box 51"/>
            <p:cNvSpPr txBox="1">
              <a:spLocks noChangeArrowheads="1"/>
            </p:cNvSpPr>
            <p:nvPr/>
          </p:nvSpPr>
          <p:spPr bwMode="auto">
            <a:xfrm>
              <a:off x="5184" y="1987"/>
              <a:ext cx="40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/>
                <a:t>3.000</a:t>
              </a:r>
            </a:p>
          </p:txBody>
        </p:sp>
        <p:sp>
          <p:nvSpPr>
            <p:cNvPr id="26693" name="Text Box 52"/>
            <p:cNvSpPr txBox="1">
              <a:spLocks noChangeArrowheads="1"/>
            </p:cNvSpPr>
            <p:nvPr/>
          </p:nvSpPr>
          <p:spPr bwMode="auto">
            <a:xfrm>
              <a:off x="0" y="2055"/>
              <a:ext cx="40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/>
                <a:t>3.000</a:t>
              </a:r>
            </a:p>
          </p:txBody>
        </p:sp>
        <p:sp>
          <p:nvSpPr>
            <p:cNvPr id="26694" name="Line 53"/>
            <p:cNvSpPr>
              <a:spLocks noChangeShapeType="1"/>
            </p:cNvSpPr>
            <p:nvPr/>
          </p:nvSpPr>
          <p:spPr bwMode="auto">
            <a:xfrm>
              <a:off x="336" y="2179"/>
              <a:ext cx="4848" cy="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26674" name="Group 54"/>
          <p:cNvGrpSpPr>
            <a:grpSpLocks/>
          </p:cNvGrpSpPr>
          <p:nvPr/>
        </p:nvGrpSpPr>
        <p:grpSpPr bwMode="auto">
          <a:xfrm>
            <a:off x="6934200" y="3276600"/>
            <a:ext cx="930275" cy="366713"/>
            <a:chOff x="4368" y="2064"/>
            <a:chExt cx="586" cy="231"/>
          </a:xfrm>
        </p:grpSpPr>
        <p:sp>
          <p:nvSpPr>
            <p:cNvPr id="26690" name="Text Box 55"/>
            <p:cNvSpPr txBox="1">
              <a:spLocks noChangeArrowheads="1"/>
            </p:cNvSpPr>
            <p:nvPr/>
          </p:nvSpPr>
          <p:spPr bwMode="auto">
            <a:xfrm>
              <a:off x="4368" y="2064"/>
              <a:ext cx="540" cy="23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Beatles</a:t>
              </a:r>
            </a:p>
          </p:txBody>
        </p:sp>
        <p:sp>
          <p:nvSpPr>
            <p:cNvPr id="26691" name="Line 56"/>
            <p:cNvSpPr>
              <a:spLocks noChangeShapeType="1"/>
            </p:cNvSpPr>
            <p:nvPr/>
          </p:nvSpPr>
          <p:spPr bwMode="auto">
            <a:xfrm>
              <a:off x="4858" y="2184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26675" name="Group 59"/>
          <p:cNvGrpSpPr>
            <a:grpSpLocks/>
          </p:cNvGrpSpPr>
          <p:nvPr/>
        </p:nvGrpSpPr>
        <p:grpSpPr bwMode="auto">
          <a:xfrm>
            <a:off x="571500" y="546100"/>
            <a:ext cx="7683500" cy="5257800"/>
            <a:chOff x="360" y="344"/>
            <a:chExt cx="4840" cy="3312"/>
          </a:xfrm>
        </p:grpSpPr>
        <p:sp>
          <p:nvSpPr>
            <p:cNvPr id="26688" name="Line 57"/>
            <p:cNvSpPr>
              <a:spLocks noChangeShapeType="1"/>
            </p:cNvSpPr>
            <p:nvPr/>
          </p:nvSpPr>
          <p:spPr bwMode="auto">
            <a:xfrm flipV="1">
              <a:off x="5200" y="344"/>
              <a:ext cx="0" cy="331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6689" name="Line 58"/>
            <p:cNvSpPr>
              <a:spLocks noChangeShapeType="1"/>
            </p:cNvSpPr>
            <p:nvPr/>
          </p:nvSpPr>
          <p:spPr bwMode="auto">
            <a:xfrm flipV="1">
              <a:off x="360" y="344"/>
              <a:ext cx="0" cy="331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</p:grpSp>
      <p:sp>
        <p:nvSpPr>
          <p:cNvPr id="26676" name="Text Box 60"/>
          <p:cNvSpPr txBox="1">
            <a:spLocks noChangeArrowheads="1"/>
          </p:cNvSpPr>
          <p:nvPr/>
        </p:nvSpPr>
        <p:spPr bwMode="auto">
          <a:xfrm>
            <a:off x="8229600" y="2330450"/>
            <a:ext cx="6413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/>
              <a:t>4.000</a:t>
            </a:r>
          </a:p>
        </p:txBody>
      </p:sp>
      <p:sp>
        <p:nvSpPr>
          <p:cNvPr id="26677" name="Text Box 61"/>
          <p:cNvSpPr txBox="1">
            <a:spLocks noChangeArrowheads="1"/>
          </p:cNvSpPr>
          <p:nvPr/>
        </p:nvSpPr>
        <p:spPr bwMode="auto">
          <a:xfrm>
            <a:off x="8229600" y="1508125"/>
            <a:ext cx="6413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/>
              <a:t>5.000</a:t>
            </a:r>
          </a:p>
        </p:txBody>
      </p:sp>
      <p:sp>
        <p:nvSpPr>
          <p:cNvPr id="26678" name="Text Box 62"/>
          <p:cNvSpPr txBox="1">
            <a:spLocks noChangeArrowheads="1"/>
          </p:cNvSpPr>
          <p:nvPr/>
        </p:nvSpPr>
        <p:spPr bwMode="auto">
          <a:xfrm>
            <a:off x="8229600" y="685800"/>
            <a:ext cx="6413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/>
              <a:t>6.000</a:t>
            </a:r>
          </a:p>
        </p:txBody>
      </p:sp>
      <p:sp>
        <p:nvSpPr>
          <p:cNvPr id="26679" name="Line 63"/>
          <p:cNvSpPr>
            <a:spLocks noChangeShapeType="1"/>
          </p:cNvSpPr>
          <p:nvPr/>
        </p:nvSpPr>
        <p:spPr bwMode="auto">
          <a:xfrm flipV="1">
            <a:off x="8140700" y="774700"/>
            <a:ext cx="76200" cy="1447800"/>
          </a:xfrm>
          <a:prstGeom prst="line">
            <a:avLst/>
          </a:prstGeom>
          <a:noFill/>
          <a:ln w="57150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6680" name="Text Box 64"/>
          <p:cNvSpPr txBox="1">
            <a:spLocks noChangeArrowheads="1"/>
          </p:cNvSpPr>
          <p:nvPr/>
        </p:nvSpPr>
        <p:spPr bwMode="auto">
          <a:xfrm>
            <a:off x="0" y="2438400"/>
            <a:ext cx="6413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/>
              <a:t>4.000</a:t>
            </a:r>
          </a:p>
        </p:txBody>
      </p:sp>
      <p:sp>
        <p:nvSpPr>
          <p:cNvPr id="26681" name="Text Box 65"/>
          <p:cNvSpPr txBox="1">
            <a:spLocks noChangeArrowheads="1"/>
          </p:cNvSpPr>
          <p:nvPr/>
        </p:nvSpPr>
        <p:spPr bwMode="auto">
          <a:xfrm>
            <a:off x="0" y="1616075"/>
            <a:ext cx="6413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/>
              <a:t>5.000</a:t>
            </a:r>
          </a:p>
        </p:txBody>
      </p:sp>
      <p:sp>
        <p:nvSpPr>
          <p:cNvPr id="26682" name="Text Box 66"/>
          <p:cNvSpPr txBox="1">
            <a:spLocks noChangeArrowheads="1"/>
          </p:cNvSpPr>
          <p:nvPr/>
        </p:nvSpPr>
        <p:spPr bwMode="auto">
          <a:xfrm>
            <a:off x="0" y="793750"/>
            <a:ext cx="6413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/>
              <a:t>6.000</a:t>
            </a:r>
          </a:p>
        </p:txBody>
      </p:sp>
      <p:sp>
        <p:nvSpPr>
          <p:cNvPr id="26683" name="Line 67"/>
          <p:cNvSpPr>
            <a:spLocks noChangeShapeType="1"/>
          </p:cNvSpPr>
          <p:nvPr/>
        </p:nvSpPr>
        <p:spPr bwMode="auto">
          <a:xfrm>
            <a:off x="533400" y="990600"/>
            <a:ext cx="7696200" cy="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6684" name="Line 68"/>
          <p:cNvSpPr>
            <a:spLocks noChangeShapeType="1"/>
          </p:cNvSpPr>
          <p:nvPr/>
        </p:nvSpPr>
        <p:spPr bwMode="auto">
          <a:xfrm>
            <a:off x="533400" y="1812925"/>
            <a:ext cx="7696200" cy="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6685" name="Line 69"/>
          <p:cNvSpPr>
            <a:spLocks noChangeShapeType="1"/>
          </p:cNvSpPr>
          <p:nvPr/>
        </p:nvSpPr>
        <p:spPr bwMode="auto">
          <a:xfrm>
            <a:off x="533400" y="2635250"/>
            <a:ext cx="7696200" cy="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6686" name="Text Box 71"/>
          <p:cNvSpPr txBox="1">
            <a:spLocks noChangeArrowheads="1"/>
          </p:cNvSpPr>
          <p:nvPr/>
        </p:nvSpPr>
        <p:spPr bwMode="auto">
          <a:xfrm>
            <a:off x="746125" y="1489075"/>
            <a:ext cx="71786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Finalmente ha vuelto a duplicarse en menos de cuarenta años, superando la cifra de los seis mil millones de habitantes en 1999.</a:t>
            </a:r>
          </a:p>
        </p:txBody>
      </p:sp>
      <p:sp>
        <p:nvSpPr>
          <p:cNvPr id="26687" name="Line 72"/>
          <p:cNvSpPr>
            <a:spLocks noChangeShapeType="1"/>
          </p:cNvSpPr>
          <p:nvPr/>
        </p:nvSpPr>
        <p:spPr bwMode="auto">
          <a:xfrm>
            <a:off x="8255000" y="5791200"/>
            <a:ext cx="0" cy="762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0" y="4908550"/>
            <a:ext cx="6413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/>
              <a:t>1.000</a:t>
            </a:r>
          </a:p>
        </p:txBody>
      </p:sp>
      <p:sp>
        <p:nvSpPr>
          <p:cNvPr id="27651" name="Line 3"/>
          <p:cNvSpPr>
            <a:spLocks noChangeShapeType="1"/>
          </p:cNvSpPr>
          <p:nvPr/>
        </p:nvSpPr>
        <p:spPr bwMode="auto">
          <a:xfrm>
            <a:off x="533400" y="5105400"/>
            <a:ext cx="7696200" cy="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7652" name="Line 4"/>
          <p:cNvSpPr>
            <a:spLocks noChangeShapeType="1"/>
          </p:cNvSpPr>
          <p:nvPr/>
        </p:nvSpPr>
        <p:spPr bwMode="auto">
          <a:xfrm>
            <a:off x="533400" y="5241925"/>
            <a:ext cx="7696200" cy="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 rot="-5400000">
            <a:off x="2910682" y="5058568"/>
            <a:ext cx="641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Atila</a:t>
            </a:r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 rot="-5400000">
            <a:off x="3272632" y="4353718"/>
            <a:ext cx="2051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Expansión del Islam</a:t>
            </a:r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 rot="-5400000">
            <a:off x="4526757" y="4693443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Las cruzadas</a:t>
            </a:r>
          </a:p>
        </p:txBody>
      </p:sp>
      <p:sp>
        <p:nvSpPr>
          <p:cNvPr id="27656" name="Text Box 8"/>
          <p:cNvSpPr txBox="1">
            <a:spLocks noChangeArrowheads="1"/>
          </p:cNvSpPr>
          <p:nvPr/>
        </p:nvSpPr>
        <p:spPr bwMode="auto">
          <a:xfrm rot="-5400000">
            <a:off x="5269707" y="4617243"/>
            <a:ext cx="1257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Marco Polo</a:t>
            </a:r>
          </a:p>
        </p:txBody>
      </p:sp>
      <p:sp>
        <p:nvSpPr>
          <p:cNvPr id="27657" name="Text Box 9"/>
          <p:cNvSpPr txBox="1">
            <a:spLocks noChangeArrowheads="1"/>
          </p:cNvSpPr>
          <p:nvPr/>
        </p:nvSpPr>
        <p:spPr bwMode="auto">
          <a:xfrm rot="-5400000">
            <a:off x="5959475" y="4291013"/>
            <a:ext cx="16446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70000"/>
              </a:lnSpc>
            </a:pPr>
            <a:r>
              <a:rPr lang="en-US" sz="1800"/>
              <a:t>Descubrimiento</a:t>
            </a:r>
          </a:p>
          <a:p>
            <a:pPr>
              <a:lnSpc>
                <a:spcPct val="70000"/>
              </a:lnSpc>
            </a:pPr>
            <a:r>
              <a:rPr lang="en-US" sz="1800"/>
              <a:t>de América</a:t>
            </a:r>
          </a:p>
        </p:txBody>
      </p:sp>
      <p:sp>
        <p:nvSpPr>
          <p:cNvPr id="27658" name="Line 10"/>
          <p:cNvSpPr>
            <a:spLocks noChangeShapeType="1"/>
          </p:cNvSpPr>
          <p:nvPr/>
        </p:nvSpPr>
        <p:spPr bwMode="auto">
          <a:xfrm>
            <a:off x="558800" y="5791200"/>
            <a:ext cx="76962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7659" name="Freeform 11"/>
          <p:cNvSpPr>
            <a:spLocks/>
          </p:cNvSpPr>
          <p:nvPr/>
        </p:nvSpPr>
        <p:spPr bwMode="auto">
          <a:xfrm>
            <a:off x="685800" y="2209800"/>
            <a:ext cx="7467600" cy="3505200"/>
          </a:xfrm>
          <a:custGeom>
            <a:avLst/>
            <a:gdLst>
              <a:gd name="T0" fmla="*/ 0 w 4848"/>
              <a:gd name="T1" fmla="*/ 2147483647 h 3120"/>
              <a:gd name="T2" fmla="*/ 2147483647 w 4848"/>
              <a:gd name="T3" fmla="*/ 2147483647 h 3120"/>
              <a:gd name="T4" fmla="*/ 2147483647 w 4848"/>
              <a:gd name="T5" fmla="*/ 2147483647 h 3120"/>
              <a:gd name="T6" fmla="*/ 2147483647 w 4848"/>
              <a:gd name="T7" fmla="*/ 2147483647 h 3120"/>
              <a:gd name="T8" fmla="*/ 2147483647 w 4848"/>
              <a:gd name="T9" fmla="*/ 2147483647 h 3120"/>
              <a:gd name="T10" fmla="*/ 2147483647 w 4848"/>
              <a:gd name="T11" fmla="*/ 2147483647 h 3120"/>
              <a:gd name="T12" fmla="*/ 2147483647 w 4848"/>
              <a:gd name="T13" fmla="*/ 0 h 312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848"/>
              <a:gd name="T22" fmla="*/ 0 h 3120"/>
              <a:gd name="T23" fmla="*/ 4848 w 4848"/>
              <a:gd name="T24" fmla="*/ 3120 h 312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848" h="3120">
                <a:moveTo>
                  <a:pt x="0" y="3120"/>
                </a:moveTo>
                <a:cubicBezTo>
                  <a:pt x="716" y="3088"/>
                  <a:pt x="1432" y="3056"/>
                  <a:pt x="2016" y="3024"/>
                </a:cubicBezTo>
                <a:cubicBezTo>
                  <a:pt x="2600" y="2992"/>
                  <a:pt x="3144" y="2968"/>
                  <a:pt x="3504" y="2928"/>
                </a:cubicBezTo>
                <a:cubicBezTo>
                  <a:pt x="3864" y="2888"/>
                  <a:pt x="4000" y="2896"/>
                  <a:pt x="4176" y="2784"/>
                </a:cubicBezTo>
                <a:cubicBezTo>
                  <a:pt x="4352" y="2672"/>
                  <a:pt x="4456" y="2656"/>
                  <a:pt x="4560" y="2256"/>
                </a:cubicBezTo>
                <a:cubicBezTo>
                  <a:pt x="4664" y="1856"/>
                  <a:pt x="4752" y="760"/>
                  <a:pt x="4800" y="384"/>
                </a:cubicBezTo>
                <a:cubicBezTo>
                  <a:pt x="4848" y="8"/>
                  <a:pt x="4848" y="4"/>
                  <a:pt x="4848" y="0"/>
                </a:cubicBezTo>
              </a:path>
            </a:pathLst>
          </a:custGeom>
          <a:noFill/>
          <a:ln w="57150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7660" name="Text Box 12"/>
          <p:cNvSpPr txBox="1">
            <a:spLocks noChangeArrowheads="1"/>
          </p:cNvSpPr>
          <p:nvPr/>
        </p:nvSpPr>
        <p:spPr bwMode="auto">
          <a:xfrm>
            <a:off x="228600" y="5867400"/>
            <a:ext cx="5572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/>
              <a:t>-500</a:t>
            </a:r>
          </a:p>
        </p:txBody>
      </p:sp>
      <p:sp>
        <p:nvSpPr>
          <p:cNvPr id="27661" name="Text Box 13"/>
          <p:cNvSpPr txBox="1">
            <a:spLocks noChangeArrowheads="1"/>
          </p:cNvSpPr>
          <p:nvPr/>
        </p:nvSpPr>
        <p:spPr bwMode="auto">
          <a:xfrm>
            <a:off x="4125913" y="5867400"/>
            <a:ext cx="4889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/>
              <a:t>750</a:t>
            </a:r>
          </a:p>
        </p:txBody>
      </p:sp>
      <p:sp>
        <p:nvSpPr>
          <p:cNvPr id="27662" name="Text Box 14"/>
          <p:cNvSpPr txBox="1">
            <a:spLocks noChangeArrowheads="1"/>
          </p:cNvSpPr>
          <p:nvPr/>
        </p:nvSpPr>
        <p:spPr bwMode="auto">
          <a:xfrm rot="-5400000">
            <a:off x="792957" y="4617243"/>
            <a:ext cx="1676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Guerras Púnicas</a:t>
            </a:r>
          </a:p>
        </p:txBody>
      </p:sp>
      <p:sp>
        <p:nvSpPr>
          <p:cNvPr id="27663" name="Text Box 15"/>
          <p:cNvSpPr txBox="1">
            <a:spLocks noChangeArrowheads="1"/>
          </p:cNvSpPr>
          <p:nvPr/>
        </p:nvSpPr>
        <p:spPr bwMode="auto">
          <a:xfrm rot="-5400000">
            <a:off x="43657" y="4629943"/>
            <a:ext cx="180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Alejandro Magno</a:t>
            </a:r>
          </a:p>
        </p:txBody>
      </p:sp>
      <p:sp>
        <p:nvSpPr>
          <p:cNvPr id="27664" name="Line 16"/>
          <p:cNvSpPr>
            <a:spLocks noChangeShapeType="1"/>
          </p:cNvSpPr>
          <p:nvPr/>
        </p:nvSpPr>
        <p:spPr bwMode="auto">
          <a:xfrm>
            <a:off x="571500" y="5791200"/>
            <a:ext cx="0" cy="762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7665" name="Line 17"/>
          <p:cNvSpPr>
            <a:spLocks noChangeShapeType="1"/>
          </p:cNvSpPr>
          <p:nvPr/>
        </p:nvSpPr>
        <p:spPr bwMode="auto">
          <a:xfrm>
            <a:off x="1339850" y="5791200"/>
            <a:ext cx="0" cy="762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7666" name="Line 18"/>
          <p:cNvSpPr>
            <a:spLocks noChangeShapeType="1"/>
          </p:cNvSpPr>
          <p:nvPr/>
        </p:nvSpPr>
        <p:spPr bwMode="auto">
          <a:xfrm>
            <a:off x="5949950" y="5791200"/>
            <a:ext cx="0" cy="762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7667" name="Line 19"/>
          <p:cNvSpPr>
            <a:spLocks noChangeShapeType="1"/>
          </p:cNvSpPr>
          <p:nvPr/>
        </p:nvSpPr>
        <p:spPr bwMode="auto">
          <a:xfrm>
            <a:off x="6718300" y="5791200"/>
            <a:ext cx="0" cy="762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7668" name="Text Box 20"/>
          <p:cNvSpPr txBox="1">
            <a:spLocks noChangeArrowheads="1"/>
          </p:cNvSpPr>
          <p:nvPr/>
        </p:nvSpPr>
        <p:spPr bwMode="auto">
          <a:xfrm>
            <a:off x="5643563" y="5867400"/>
            <a:ext cx="6413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/>
              <a:t>1.250</a:t>
            </a:r>
          </a:p>
        </p:txBody>
      </p:sp>
      <p:sp>
        <p:nvSpPr>
          <p:cNvPr id="27669" name="Text Box 21"/>
          <p:cNvSpPr txBox="1">
            <a:spLocks noChangeArrowheads="1"/>
          </p:cNvSpPr>
          <p:nvPr/>
        </p:nvSpPr>
        <p:spPr bwMode="auto">
          <a:xfrm>
            <a:off x="6402388" y="5867400"/>
            <a:ext cx="6413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/>
              <a:t>1.500</a:t>
            </a:r>
          </a:p>
        </p:txBody>
      </p:sp>
      <p:sp>
        <p:nvSpPr>
          <p:cNvPr id="27670" name="Text Box 22"/>
          <p:cNvSpPr txBox="1">
            <a:spLocks noChangeArrowheads="1"/>
          </p:cNvSpPr>
          <p:nvPr/>
        </p:nvSpPr>
        <p:spPr bwMode="auto">
          <a:xfrm>
            <a:off x="4884738" y="5867400"/>
            <a:ext cx="6413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/>
              <a:t>1.000</a:t>
            </a:r>
          </a:p>
        </p:txBody>
      </p:sp>
      <p:sp>
        <p:nvSpPr>
          <p:cNvPr id="27671" name="Line 23"/>
          <p:cNvSpPr>
            <a:spLocks noChangeShapeType="1"/>
          </p:cNvSpPr>
          <p:nvPr/>
        </p:nvSpPr>
        <p:spPr bwMode="auto">
          <a:xfrm>
            <a:off x="2108200" y="5791200"/>
            <a:ext cx="0" cy="762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7672" name="Line 24"/>
          <p:cNvSpPr>
            <a:spLocks noChangeShapeType="1"/>
          </p:cNvSpPr>
          <p:nvPr/>
        </p:nvSpPr>
        <p:spPr bwMode="auto">
          <a:xfrm>
            <a:off x="2876550" y="5791200"/>
            <a:ext cx="0" cy="762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7673" name="Line 25"/>
          <p:cNvSpPr>
            <a:spLocks noChangeShapeType="1"/>
          </p:cNvSpPr>
          <p:nvPr/>
        </p:nvSpPr>
        <p:spPr bwMode="auto">
          <a:xfrm>
            <a:off x="3644900" y="5791200"/>
            <a:ext cx="0" cy="762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7674" name="Line 26"/>
          <p:cNvSpPr>
            <a:spLocks noChangeShapeType="1"/>
          </p:cNvSpPr>
          <p:nvPr/>
        </p:nvSpPr>
        <p:spPr bwMode="auto">
          <a:xfrm>
            <a:off x="4413250" y="5791200"/>
            <a:ext cx="0" cy="762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7675" name="Line 27"/>
          <p:cNvSpPr>
            <a:spLocks noChangeShapeType="1"/>
          </p:cNvSpPr>
          <p:nvPr/>
        </p:nvSpPr>
        <p:spPr bwMode="auto">
          <a:xfrm>
            <a:off x="5181600" y="5791200"/>
            <a:ext cx="0" cy="762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7676" name="Text Box 28"/>
          <p:cNvSpPr txBox="1">
            <a:spLocks noChangeArrowheads="1"/>
          </p:cNvSpPr>
          <p:nvPr/>
        </p:nvSpPr>
        <p:spPr bwMode="auto">
          <a:xfrm>
            <a:off x="3365500" y="5867400"/>
            <a:ext cx="4889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/>
              <a:t>500</a:t>
            </a:r>
          </a:p>
        </p:txBody>
      </p:sp>
      <p:sp>
        <p:nvSpPr>
          <p:cNvPr id="27677" name="Text Box 29"/>
          <p:cNvSpPr txBox="1">
            <a:spLocks noChangeArrowheads="1"/>
          </p:cNvSpPr>
          <p:nvPr/>
        </p:nvSpPr>
        <p:spPr bwMode="auto">
          <a:xfrm>
            <a:off x="2606675" y="5867400"/>
            <a:ext cx="4889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/>
              <a:t>250</a:t>
            </a:r>
          </a:p>
        </p:txBody>
      </p:sp>
      <p:sp>
        <p:nvSpPr>
          <p:cNvPr id="27678" name="Text Box 30"/>
          <p:cNvSpPr txBox="1">
            <a:spLocks noChangeArrowheads="1"/>
          </p:cNvSpPr>
          <p:nvPr/>
        </p:nvSpPr>
        <p:spPr bwMode="auto">
          <a:xfrm>
            <a:off x="1981200" y="5867400"/>
            <a:ext cx="285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/>
              <a:t>0</a:t>
            </a:r>
          </a:p>
        </p:txBody>
      </p:sp>
      <p:sp>
        <p:nvSpPr>
          <p:cNvPr id="27679" name="Text Box 31"/>
          <p:cNvSpPr txBox="1">
            <a:spLocks noChangeArrowheads="1"/>
          </p:cNvSpPr>
          <p:nvPr/>
        </p:nvSpPr>
        <p:spPr bwMode="auto">
          <a:xfrm>
            <a:off x="990600" y="5867400"/>
            <a:ext cx="5572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/>
              <a:t>-250</a:t>
            </a:r>
          </a:p>
        </p:txBody>
      </p:sp>
      <p:sp>
        <p:nvSpPr>
          <p:cNvPr id="27680" name="Text Box 32"/>
          <p:cNvSpPr txBox="1">
            <a:spLocks noChangeArrowheads="1"/>
          </p:cNvSpPr>
          <p:nvPr/>
        </p:nvSpPr>
        <p:spPr bwMode="auto">
          <a:xfrm rot="-5400000">
            <a:off x="1370807" y="4509293"/>
            <a:ext cx="1739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Imperio Romano</a:t>
            </a:r>
          </a:p>
        </p:txBody>
      </p:sp>
      <p:sp>
        <p:nvSpPr>
          <p:cNvPr id="27681" name="Line 33"/>
          <p:cNvSpPr>
            <a:spLocks noChangeShapeType="1"/>
          </p:cNvSpPr>
          <p:nvPr/>
        </p:nvSpPr>
        <p:spPr bwMode="auto">
          <a:xfrm flipV="1">
            <a:off x="571500" y="3429000"/>
            <a:ext cx="0" cy="23749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7682" name="Line 34"/>
          <p:cNvSpPr>
            <a:spLocks noChangeShapeType="1"/>
          </p:cNvSpPr>
          <p:nvPr/>
        </p:nvSpPr>
        <p:spPr bwMode="auto">
          <a:xfrm>
            <a:off x="533400" y="5378450"/>
            <a:ext cx="7696200" cy="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7683" name="Line 35"/>
          <p:cNvSpPr>
            <a:spLocks noChangeShapeType="1"/>
          </p:cNvSpPr>
          <p:nvPr/>
        </p:nvSpPr>
        <p:spPr bwMode="auto">
          <a:xfrm>
            <a:off x="533400" y="5516563"/>
            <a:ext cx="7696200" cy="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7684" name="Line 36"/>
          <p:cNvSpPr>
            <a:spLocks noChangeShapeType="1"/>
          </p:cNvSpPr>
          <p:nvPr/>
        </p:nvSpPr>
        <p:spPr bwMode="auto">
          <a:xfrm>
            <a:off x="533400" y="5653088"/>
            <a:ext cx="7696200" cy="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7685" name="Rectangle 37"/>
          <p:cNvSpPr>
            <a:spLocks noChangeArrowheads="1"/>
          </p:cNvSpPr>
          <p:nvPr/>
        </p:nvSpPr>
        <p:spPr bwMode="auto">
          <a:xfrm>
            <a:off x="120650" y="5486400"/>
            <a:ext cx="4889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/>
              <a:t>200</a:t>
            </a:r>
          </a:p>
        </p:txBody>
      </p:sp>
      <p:sp>
        <p:nvSpPr>
          <p:cNvPr id="27686" name="Rectangle 38"/>
          <p:cNvSpPr>
            <a:spLocks noChangeArrowheads="1"/>
          </p:cNvSpPr>
          <p:nvPr/>
        </p:nvSpPr>
        <p:spPr bwMode="auto">
          <a:xfrm>
            <a:off x="114300" y="5334000"/>
            <a:ext cx="4889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/>
              <a:t>400</a:t>
            </a:r>
          </a:p>
        </p:txBody>
      </p:sp>
      <p:sp>
        <p:nvSpPr>
          <p:cNvPr id="27687" name="Rectangle 39"/>
          <p:cNvSpPr>
            <a:spLocks noChangeArrowheads="1"/>
          </p:cNvSpPr>
          <p:nvPr/>
        </p:nvSpPr>
        <p:spPr bwMode="auto">
          <a:xfrm>
            <a:off x="114300" y="5194300"/>
            <a:ext cx="4889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/>
              <a:t>600</a:t>
            </a:r>
          </a:p>
        </p:txBody>
      </p:sp>
      <p:sp>
        <p:nvSpPr>
          <p:cNvPr id="27688" name="Text Box 40"/>
          <p:cNvSpPr txBox="1">
            <a:spLocks noChangeArrowheads="1"/>
          </p:cNvSpPr>
          <p:nvPr/>
        </p:nvSpPr>
        <p:spPr bwMode="auto">
          <a:xfrm>
            <a:off x="7162800" y="5867400"/>
            <a:ext cx="6413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/>
              <a:t>1.750</a:t>
            </a:r>
          </a:p>
        </p:txBody>
      </p:sp>
      <p:sp>
        <p:nvSpPr>
          <p:cNvPr id="27689" name="Text Box 41"/>
          <p:cNvSpPr txBox="1">
            <a:spLocks noChangeArrowheads="1"/>
          </p:cNvSpPr>
          <p:nvPr/>
        </p:nvSpPr>
        <p:spPr bwMode="auto">
          <a:xfrm rot="-5400000">
            <a:off x="6718300" y="4100513"/>
            <a:ext cx="12954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Revolución </a:t>
            </a:r>
          </a:p>
          <a:p>
            <a:pPr>
              <a:lnSpc>
                <a:spcPct val="70000"/>
              </a:lnSpc>
            </a:pPr>
            <a:r>
              <a:rPr lang="en-US" sz="1800"/>
              <a:t>Industrial</a:t>
            </a:r>
          </a:p>
        </p:txBody>
      </p:sp>
      <p:sp>
        <p:nvSpPr>
          <p:cNvPr id="27690" name="Rectangle 42"/>
          <p:cNvSpPr>
            <a:spLocks noChangeArrowheads="1"/>
          </p:cNvSpPr>
          <p:nvPr/>
        </p:nvSpPr>
        <p:spPr bwMode="auto">
          <a:xfrm>
            <a:off x="127000" y="5054600"/>
            <a:ext cx="4889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/>
              <a:t>800</a:t>
            </a:r>
          </a:p>
        </p:txBody>
      </p:sp>
      <p:sp>
        <p:nvSpPr>
          <p:cNvPr id="27691" name="Line 44"/>
          <p:cNvSpPr>
            <a:spLocks noChangeShapeType="1"/>
          </p:cNvSpPr>
          <p:nvPr/>
        </p:nvSpPr>
        <p:spPr bwMode="auto">
          <a:xfrm>
            <a:off x="7486650" y="5791200"/>
            <a:ext cx="0" cy="762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7692" name="Text Box 45"/>
          <p:cNvSpPr txBox="1">
            <a:spLocks noChangeArrowheads="1"/>
          </p:cNvSpPr>
          <p:nvPr/>
        </p:nvSpPr>
        <p:spPr bwMode="auto">
          <a:xfrm>
            <a:off x="8229600" y="3976688"/>
            <a:ext cx="6413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/>
              <a:t>2.000</a:t>
            </a:r>
          </a:p>
        </p:txBody>
      </p:sp>
      <p:sp>
        <p:nvSpPr>
          <p:cNvPr id="27693" name="Text Box 46"/>
          <p:cNvSpPr txBox="1">
            <a:spLocks noChangeArrowheads="1"/>
          </p:cNvSpPr>
          <p:nvPr/>
        </p:nvSpPr>
        <p:spPr bwMode="auto">
          <a:xfrm>
            <a:off x="0" y="4084638"/>
            <a:ext cx="6413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/>
              <a:t>2.000</a:t>
            </a:r>
          </a:p>
        </p:txBody>
      </p:sp>
      <p:sp>
        <p:nvSpPr>
          <p:cNvPr id="27694" name="Line 47"/>
          <p:cNvSpPr>
            <a:spLocks noChangeShapeType="1"/>
          </p:cNvSpPr>
          <p:nvPr/>
        </p:nvSpPr>
        <p:spPr bwMode="auto">
          <a:xfrm>
            <a:off x="533400" y="4281488"/>
            <a:ext cx="7696200" cy="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grpSp>
        <p:nvGrpSpPr>
          <p:cNvPr id="27695" name="Group 49"/>
          <p:cNvGrpSpPr>
            <a:grpSpLocks/>
          </p:cNvGrpSpPr>
          <p:nvPr/>
        </p:nvGrpSpPr>
        <p:grpSpPr bwMode="auto">
          <a:xfrm>
            <a:off x="0" y="3154363"/>
            <a:ext cx="8870950" cy="444500"/>
            <a:chOff x="0" y="1987"/>
            <a:chExt cx="5588" cy="280"/>
          </a:xfrm>
        </p:grpSpPr>
        <p:sp>
          <p:nvSpPr>
            <p:cNvPr id="27711" name="Text Box 50"/>
            <p:cNvSpPr txBox="1">
              <a:spLocks noChangeArrowheads="1"/>
            </p:cNvSpPr>
            <p:nvPr/>
          </p:nvSpPr>
          <p:spPr bwMode="auto">
            <a:xfrm>
              <a:off x="5184" y="1987"/>
              <a:ext cx="40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/>
                <a:t>3.000</a:t>
              </a:r>
            </a:p>
          </p:txBody>
        </p:sp>
        <p:sp>
          <p:nvSpPr>
            <p:cNvPr id="27712" name="Text Box 51"/>
            <p:cNvSpPr txBox="1">
              <a:spLocks noChangeArrowheads="1"/>
            </p:cNvSpPr>
            <p:nvPr/>
          </p:nvSpPr>
          <p:spPr bwMode="auto">
            <a:xfrm>
              <a:off x="0" y="2055"/>
              <a:ext cx="40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/>
                <a:t>3.000</a:t>
              </a:r>
            </a:p>
          </p:txBody>
        </p:sp>
        <p:sp>
          <p:nvSpPr>
            <p:cNvPr id="27713" name="Line 52"/>
            <p:cNvSpPr>
              <a:spLocks noChangeShapeType="1"/>
            </p:cNvSpPr>
            <p:nvPr/>
          </p:nvSpPr>
          <p:spPr bwMode="auto">
            <a:xfrm>
              <a:off x="336" y="2179"/>
              <a:ext cx="4848" cy="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27696" name="Group 56"/>
          <p:cNvGrpSpPr>
            <a:grpSpLocks/>
          </p:cNvGrpSpPr>
          <p:nvPr/>
        </p:nvGrpSpPr>
        <p:grpSpPr bwMode="auto">
          <a:xfrm>
            <a:off x="571500" y="546100"/>
            <a:ext cx="7683500" cy="5257800"/>
            <a:chOff x="360" y="344"/>
            <a:chExt cx="4840" cy="3312"/>
          </a:xfrm>
        </p:grpSpPr>
        <p:sp>
          <p:nvSpPr>
            <p:cNvPr id="27709" name="Line 57"/>
            <p:cNvSpPr>
              <a:spLocks noChangeShapeType="1"/>
            </p:cNvSpPr>
            <p:nvPr/>
          </p:nvSpPr>
          <p:spPr bwMode="auto">
            <a:xfrm flipV="1">
              <a:off x="5200" y="344"/>
              <a:ext cx="0" cy="331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7710" name="Line 58"/>
            <p:cNvSpPr>
              <a:spLocks noChangeShapeType="1"/>
            </p:cNvSpPr>
            <p:nvPr/>
          </p:nvSpPr>
          <p:spPr bwMode="auto">
            <a:xfrm flipV="1">
              <a:off x="360" y="344"/>
              <a:ext cx="0" cy="331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</p:grpSp>
      <p:sp>
        <p:nvSpPr>
          <p:cNvPr id="27697" name="Text Box 59"/>
          <p:cNvSpPr txBox="1">
            <a:spLocks noChangeArrowheads="1"/>
          </p:cNvSpPr>
          <p:nvPr/>
        </p:nvSpPr>
        <p:spPr bwMode="auto">
          <a:xfrm>
            <a:off x="8229600" y="2330450"/>
            <a:ext cx="6413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/>
              <a:t>4.000</a:t>
            </a:r>
          </a:p>
        </p:txBody>
      </p:sp>
      <p:sp>
        <p:nvSpPr>
          <p:cNvPr id="27698" name="Text Box 60"/>
          <p:cNvSpPr txBox="1">
            <a:spLocks noChangeArrowheads="1"/>
          </p:cNvSpPr>
          <p:nvPr/>
        </p:nvSpPr>
        <p:spPr bwMode="auto">
          <a:xfrm>
            <a:off x="8229600" y="1508125"/>
            <a:ext cx="6413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/>
              <a:t>5.000</a:t>
            </a:r>
          </a:p>
        </p:txBody>
      </p:sp>
      <p:sp>
        <p:nvSpPr>
          <p:cNvPr id="27699" name="Text Box 61"/>
          <p:cNvSpPr txBox="1">
            <a:spLocks noChangeArrowheads="1"/>
          </p:cNvSpPr>
          <p:nvPr/>
        </p:nvSpPr>
        <p:spPr bwMode="auto">
          <a:xfrm>
            <a:off x="8229600" y="685800"/>
            <a:ext cx="6413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/>
              <a:t>6.000</a:t>
            </a:r>
          </a:p>
        </p:txBody>
      </p:sp>
      <p:sp>
        <p:nvSpPr>
          <p:cNvPr id="27700" name="Line 62"/>
          <p:cNvSpPr>
            <a:spLocks noChangeShapeType="1"/>
          </p:cNvSpPr>
          <p:nvPr/>
        </p:nvSpPr>
        <p:spPr bwMode="auto">
          <a:xfrm flipV="1">
            <a:off x="8140700" y="774700"/>
            <a:ext cx="76200" cy="1447800"/>
          </a:xfrm>
          <a:prstGeom prst="line">
            <a:avLst/>
          </a:prstGeom>
          <a:noFill/>
          <a:ln w="57150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7701" name="Text Box 63"/>
          <p:cNvSpPr txBox="1">
            <a:spLocks noChangeArrowheads="1"/>
          </p:cNvSpPr>
          <p:nvPr/>
        </p:nvSpPr>
        <p:spPr bwMode="auto">
          <a:xfrm>
            <a:off x="0" y="2438400"/>
            <a:ext cx="6413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/>
              <a:t>4.000</a:t>
            </a:r>
          </a:p>
        </p:txBody>
      </p:sp>
      <p:sp>
        <p:nvSpPr>
          <p:cNvPr id="27702" name="Text Box 64"/>
          <p:cNvSpPr txBox="1">
            <a:spLocks noChangeArrowheads="1"/>
          </p:cNvSpPr>
          <p:nvPr/>
        </p:nvSpPr>
        <p:spPr bwMode="auto">
          <a:xfrm>
            <a:off x="0" y="1616075"/>
            <a:ext cx="6413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/>
              <a:t>5.000</a:t>
            </a:r>
          </a:p>
        </p:txBody>
      </p:sp>
      <p:sp>
        <p:nvSpPr>
          <p:cNvPr id="27703" name="Text Box 65"/>
          <p:cNvSpPr txBox="1">
            <a:spLocks noChangeArrowheads="1"/>
          </p:cNvSpPr>
          <p:nvPr/>
        </p:nvSpPr>
        <p:spPr bwMode="auto">
          <a:xfrm>
            <a:off x="0" y="793750"/>
            <a:ext cx="6413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/>
              <a:t>6.000</a:t>
            </a:r>
          </a:p>
        </p:txBody>
      </p:sp>
      <p:sp>
        <p:nvSpPr>
          <p:cNvPr id="27704" name="Line 66"/>
          <p:cNvSpPr>
            <a:spLocks noChangeShapeType="1"/>
          </p:cNvSpPr>
          <p:nvPr/>
        </p:nvSpPr>
        <p:spPr bwMode="auto">
          <a:xfrm>
            <a:off x="533400" y="990600"/>
            <a:ext cx="7696200" cy="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7705" name="Line 67"/>
          <p:cNvSpPr>
            <a:spLocks noChangeShapeType="1"/>
          </p:cNvSpPr>
          <p:nvPr/>
        </p:nvSpPr>
        <p:spPr bwMode="auto">
          <a:xfrm>
            <a:off x="533400" y="1812925"/>
            <a:ext cx="7696200" cy="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7706" name="Line 68"/>
          <p:cNvSpPr>
            <a:spLocks noChangeShapeType="1"/>
          </p:cNvSpPr>
          <p:nvPr/>
        </p:nvSpPr>
        <p:spPr bwMode="auto">
          <a:xfrm>
            <a:off x="533400" y="2635250"/>
            <a:ext cx="7696200" cy="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8748" name="Text Box 76"/>
          <p:cNvSpPr txBox="1">
            <a:spLocks noChangeArrowheads="1"/>
          </p:cNvSpPr>
          <p:nvPr/>
        </p:nvSpPr>
        <p:spPr bwMode="auto">
          <a:xfrm>
            <a:off x="7874000" y="5861050"/>
            <a:ext cx="6413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/>
              <a:t>2.000</a:t>
            </a:r>
          </a:p>
        </p:txBody>
      </p:sp>
      <p:sp>
        <p:nvSpPr>
          <p:cNvPr id="27708" name="Line 77"/>
          <p:cNvSpPr>
            <a:spLocks noChangeShapeType="1"/>
          </p:cNvSpPr>
          <p:nvPr/>
        </p:nvSpPr>
        <p:spPr bwMode="auto">
          <a:xfrm>
            <a:off x="8255000" y="5791200"/>
            <a:ext cx="0" cy="762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" fill="hold"/>
                                        <p:tgtEl>
                                          <p:spTgt spid="28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" fill="hold"/>
                                        <p:tgtEl>
                                          <p:spTgt spid="28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48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381000" y="533400"/>
            <a:ext cx="8229600" cy="319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s-ES" b="1" u="sng"/>
              <a:t>CONCEPTOS DE CIUDAD</a:t>
            </a:r>
          </a:p>
          <a:p>
            <a:pPr eaLnBrk="1" hangingPunct="1">
              <a:spcBef>
                <a:spcPct val="50000"/>
              </a:spcBef>
            </a:pPr>
            <a:r>
              <a:rPr lang="es-ES"/>
              <a:t>			título honorífico</a:t>
            </a:r>
          </a:p>
          <a:p>
            <a:pPr eaLnBrk="1" hangingPunct="1">
              <a:spcBef>
                <a:spcPct val="50000"/>
              </a:spcBef>
            </a:pPr>
            <a:r>
              <a:rPr lang="es-ES"/>
              <a:t>			población</a:t>
            </a:r>
          </a:p>
          <a:p>
            <a:pPr eaLnBrk="1" hangingPunct="1">
              <a:spcBef>
                <a:spcPct val="50000"/>
              </a:spcBef>
            </a:pPr>
            <a:r>
              <a:rPr lang="es-ES"/>
              <a:t>Diversidad de		morfología</a:t>
            </a:r>
          </a:p>
          <a:p>
            <a:pPr eaLnBrk="1" hangingPunct="1">
              <a:spcBef>
                <a:spcPct val="50000"/>
              </a:spcBef>
            </a:pPr>
            <a:r>
              <a:rPr lang="es-ES"/>
              <a:t>criterios		actividad económica (secundario, terciaria)</a:t>
            </a:r>
          </a:p>
          <a:p>
            <a:pPr eaLnBrk="1" hangingPunct="1">
              <a:spcBef>
                <a:spcPct val="50000"/>
              </a:spcBef>
            </a:pPr>
            <a:r>
              <a:rPr lang="es-ES"/>
              <a:t>			diversidad social</a:t>
            </a:r>
          </a:p>
        </p:txBody>
      </p:sp>
      <p:sp>
        <p:nvSpPr>
          <p:cNvPr id="28675" name="AutoShape 5"/>
          <p:cNvSpPr>
            <a:spLocks/>
          </p:cNvSpPr>
          <p:nvPr/>
        </p:nvSpPr>
        <p:spPr bwMode="auto">
          <a:xfrm>
            <a:off x="2590800" y="1143000"/>
            <a:ext cx="533400" cy="2590800"/>
          </a:xfrm>
          <a:prstGeom prst="leftBrace">
            <a:avLst>
              <a:gd name="adj1" fmla="val 40476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CL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381000" y="457200"/>
            <a:ext cx="8229600" cy="593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s-ES" b="1" u="sng"/>
              <a:t>EL FENÓMENO URBANO</a:t>
            </a:r>
          </a:p>
          <a:p>
            <a:pPr eaLnBrk="1" hangingPunct="1">
              <a:spcBef>
                <a:spcPct val="50000"/>
              </a:spcBef>
            </a:pPr>
            <a:endParaRPr lang="es-ES" b="1" u="sng"/>
          </a:p>
          <a:p>
            <a:pPr eaLnBrk="1" hangingPunct="1">
              <a:spcBef>
                <a:spcPct val="50000"/>
              </a:spcBef>
            </a:pPr>
            <a:r>
              <a:rPr lang="es-ES"/>
              <a:t>Neolítico		Revolución Industrial</a:t>
            </a:r>
          </a:p>
          <a:p>
            <a:pPr eaLnBrk="1" hangingPunct="1">
              <a:spcBef>
                <a:spcPct val="50000"/>
              </a:spcBef>
            </a:pPr>
            <a:endParaRPr lang="es-ES"/>
          </a:p>
          <a:p>
            <a:pPr eaLnBrk="1" hangingPunct="1">
              <a:spcBef>
                <a:spcPct val="50000"/>
              </a:spcBef>
            </a:pPr>
            <a:r>
              <a:rPr lang="es-ES"/>
              <a:t>			Concentración de trabajadores</a:t>
            </a:r>
          </a:p>
          <a:p>
            <a:pPr eaLnBrk="1" hangingPunct="1">
              <a:spcBef>
                <a:spcPct val="50000"/>
              </a:spcBef>
            </a:pPr>
            <a:r>
              <a:rPr lang="es-ES"/>
              <a:t>			Éxodo rural</a:t>
            </a:r>
          </a:p>
          <a:p>
            <a:pPr eaLnBrk="1" hangingPunct="1">
              <a:spcBef>
                <a:spcPct val="50000"/>
              </a:spcBef>
            </a:pPr>
            <a:r>
              <a:rPr lang="es-ES"/>
              <a:t>			Transportes = abastecimiento</a:t>
            </a:r>
          </a:p>
          <a:p>
            <a:pPr eaLnBrk="1" hangingPunct="1">
              <a:spcBef>
                <a:spcPct val="50000"/>
              </a:spcBef>
            </a:pPr>
            <a:endParaRPr lang="es-ES"/>
          </a:p>
          <a:p>
            <a:pPr eaLnBrk="1" hangingPunct="1">
              <a:spcBef>
                <a:spcPct val="50000"/>
              </a:spcBef>
            </a:pPr>
            <a:r>
              <a:rPr lang="es-ES"/>
              <a:t>				Europa = sostenido</a:t>
            </a:r>
          </a:p>
          <a:p>
            <a:pPr eaLnBrk="1" hangingPunct="1">
              <a:spcBef>
                <a:spcPct val="50000"/>
              </a:spcBef>
            </a:pPr>
            <a:r>
              <a:rPr lang="es-ES"/>
              <a:t>Ritmo de aceleración		“Países Nuevos” = ss. XIX-XX</a:t>
            </a:r>
          </a:p>
          <a:p>
            <a:pPr eaLnBrk="1" hangingPunct="1">
              <a:spcBef>
                <a:spcPct val="50000"/>
              </a:spcBef>
            </a:pPr>
            <a:r>
              <a:rPr lang="es-ES"/>
              <a:t>				Tercer Mundo = aceleración s. XX</a:t>
            </a:r>
          </a:p>
        </p:txBody>
      </p:sp>
      <p:sp>
        <p:nvSpPr>
          <p:cNvPr id="29699" name="AutoShape 3"/>
          <p:cNvSpPr>
            <a:spLocks/>
          </p:cNvSpPr>
          <p:nvPr/>
        </p:nvSpPr>
        <p:spPr bwMode="auto">
          <a:xfrm>
            <a:off x="3657600" y="4800600"/>
            <a:ext cx="381000" cy="1600200"/>
          </a:xfrm>
          <a:prstGeom prst="leftBrace">
            <a:avLst>
              <a:gd name="adj1" fmla="val 35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CL"/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3048000" y="2667000"/>
            <a:ext cx="4038600" cy="167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L"/>
          </a:p>
        </p:txBody>
      </p:sp>
      <p:sp>
        <p:nvSpPr>
          <p:cNvPr id="29701" name="Line 5"/>
          <p:cNvSpPr>
            <a:spLocks noChangeShapeType="1"/>
          </p:cNvSpPr>
          <p:nvPr/>
        </p:nvSpPr>
        <p:spPr bwMode="auto">
          <a:xfrm>
            <a:off x="1676400" y="17526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29702" name="Line 6"/>
          <p:cNvSpPr>
            <a:spLocks noChangeShapeType="1"/>
          </p:cNvSpPr>
          <p:nvPr/>
        </p:nvSpPr>
        <p:spPr bwMode="auto">
          <a:xfrm>
            <a:off x="4419600" y="1905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381000" y="609600"/>
            <a:ext cx="8153400" cy="629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s-ES" b="1" u="sng"/>
              <a:t>MORFOLOGÍA Y ESTRUCTURA URBANA</a:t>
            </a:r>
          </a:p>
          <a:p>
            <a:pPr eaLnBrk="1" hangingPunct="1">
              <a:spcBef>
                <a:spcPct val="50000"/>
              </a:spcBef>
            </a:pPr>
            <a:r>
              <a:rPr lang="es-ES"/>
              <a:t>ESTRUCTURA</a:t>
            </a:r>
          </a:p>
          <a:p>
            <a:pPr eaLnBrk="1" hangingPunct="1">
              <a:spcBef>
                <a:spcPct val="50000"/>
              </a:spcBef>
            </a:pPr>
            <a:r>
              <a:rPr lang="es-ES"/>
              <a:t>Definición		sectorización de la ciudad según sus 	funciones y actividades		ámbitos concretos</a:t>
            </a:r>
          </a:p>
          <a:p>
            <a:pPr eaLnBrk="1" hangingPunct="1">
              <a:spcBef>
                <a:spcPct val="50000"/>
              </a:spcBef>
            </a:pPr>
            <a:r>
              <a:rPr lang="es-ES"/>
              <a:t>		- </a:t>
            </a:r>
            <a:r>
              <a:rPr lang="es-ES" b="1"/>
              <a:t>Sector central</a:t>
            </a:r>
            <a:r>
              <a:rPr lang="es-ES"/>
              <a:t> (distrito central de negocios)</a:t>
            </a:r>
          </a:p>
          <a:p>
            <a:pPr eaLnBrk="1" hangingPunct="1">
              <a:spcBef>
                <a:spcPct val="50000"/>
              </a:spcBef>
            </a:pPr>
            <a:r>
              <a:rPr lang="es-ES"/>
              <a:t>		*centros comerciales y financieros, ...</a:t>
            </a:r>
          </a:p>
          <a:p>
            <a:pPr eaLnBrk="1" hangingPunct="1">
              <a:spcBef>
                <a:spcPct val="50000"/>
              </a:spcBef>
            </a:pPr>
            <a:r>
              <a:rPr lang="es-ES"/>
              <a:t>		*grandes edificios, oficinas, tiendas, ...</a:t>
            </a:r>
          </a:p>
          <a:p>
            <a:pPr eaLnBrk="1" hangingPunct="1">
              <a:spcBef>
                <a:spcPct val="50000"/>
              </a:spcBef>
            </a:pPr>
            <a:r>
              <a:rPr lang="es-ES"/>
              <a:t>		*fácil accesibilidad, intenso tráfico, población...</a:t>
            </a:r>
          </a:p>
          <a:p>
            <a:pPr eaLnBrk="1" hangingPunct="1">
              <a:spcBef>
                <a:spcPct val="50000"/>
              </a:spcBef>
            </a:pPr>
            <a:r>
              <a:rPr lang="es-ES"/>
              <a:t>		*poca población residente</a:t>
            </a:r>
          </a:p>
          <a:p>
            <a:pPr eaLnBrk="1" hangingPunct="1">
              <a:spcBef>
                <a:spcPct val="50000"/>
              </a:spcBef>
            </a:pPr>
            <a:endParaRPr lang="es-ES"/>
          </a:p>
          <a:p>
            <a:pPr eaLnBrk="1" hangingPunct="1">
              <a:spcBef>
                <a:spcPct val="50000"/>
              </a:spcBef>
            </a:pPr>
            <a:r>
              <a:rPr lang="es-ES"/>
              <a:t>		- </a:t>
            </a:r>
            <a:r>
              <a:rPr lang="es-ES" b="1"/>
              <a:t>Sector residencial</a:t>
            </a:r>
          </a:p>
          <a:p>
            <a:pPr eaLnBrk="1" hangingPunct="1">
              <a:spcBef>
                <a:spcPct val="50000"/>
              </a:spcBef>
            </a:pPr>
            <a:r>
              <a:rPr lang="es-ES"/>
              <a:t>		- </a:t>
            </a:r>
            <a:r>
              <a:rPr lang="es-ES" b="1"/>
              <a:t>Sector periurbano</a:t>
            </a:r>
          </a:p>
        </p:txBody>
      </p:sp>
      <p:sp>
        <p:nvSpPr>
          <p:cNvPr id="30723" name="Line 3"/>
          <p:cNvSpPr>
            <a:spLocks noChangeShapeType="1"/>
          </p:cNvSpPr>
          <p:nvPr/>
        </p:nvSpPr>
        <p:spPr bwMode="auto">
          <a:xfrm>
            <a:off x="1752600" y="19812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30724" name="Line 4"/>
          <p:cNvSpPr>
            <a:spLocks noChangeShapeType="1"/>
          </p:cNvSpPr>
          <p:nvPr/>
        </p:nvSpPr>
        <p:spPr bwMode="auto">
          <a:xfrm>
            <a:off x="4343400" y="2362200"/>
            <a:ext cx="152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30725" name="AutoShape 5"/>
          <p:cNvSpPr>
            <a:spLocks/>
          </p:cNvSpPr>
          <p:nvPr/>
        </p:nvSpPr>
        <p:spPr bwMode="auto">
          <a:xfrm>
            <a:off x="1905000" y="2667000"/>
            <a:ext cx="381000" cy="4191000"/>
          </a:xfrm>
          <a:prstGeom prst="leftBrace">
            <a:avLst>
              <a:gd name="adj1" fmla="val 916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CL"/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381000" y="45720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s-ES" b="1"/>
              <a:t>Sectores</a:t>
            </a:r>
          </a:p>
        </p:txBody>
      </p:sp>
      <p:sp>
        <p:nvSpPr>
          <p:cNvPr id="30727" name="AutoShape 7"/>
          <p:cNvSpPr>
            <a:spLocks noChangeArrowheads="1"/>
          </p:cNvSpPr>
          <p:nvPr/>
        </p:nvSpPr>
        <p:spPr bwMode="auto">
          <a:xfrm>
            <a:off x="5181600" y="6096000"/>
            <a:ext cx="2438400" cy="7620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457200" y="304800"/>
            <a:ext cx="8153400" cy="629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s-ES" b="1" u="sng"/>
              <a:t>MORFOLOGÍA Y ESTRUCTURA URBANA</a:t>
            </a:r>
          </a:p>
          <a:p>
            <a:pPr eaLnBrk="1" hangingPunct="1">
              <a:spcBef>
                <a:spcPct val="50000"/>
              </a:spcBef>
            </a:pPr>
            <a:r>
              <a:rPr lang="es-ES"/>
              <a:t>ESTRUCTURA</a:t>
            </a:r>
          </a:p>
          <a:p>
            <a:pPr eaLnBrk="1" hangingPunct="1">
              <a:spcBef>
                <a:spcPct val="50000"/>
              </a:spcBef>
            </a:pPr>
            <a:r>
              <a:rPr lang="es-ES"/>
              <a:t>		- </a:t>
            </a:r>
            <a:r>
              <a:rPr lang="es-ES" b="1"/>
              <a:t>Sector residencial</a:t>
            </a:r>
          </a:p>
          <a:p>
            <a:pPr eaLnBrk="1" hangingPunct="1">
              <a:spcBef>
                <a:spcPct val="50000"/>
              </a:spcBef>
            </a:pPr>
            <a:r>
              <a:rPr lang="es-ES"/>
              <a:t>		*Distribución en barrios</a:t>
            </a:r>
          </a:p>
          <a:p>
            <a:pPr eaLnBrk="1" hangingPunct="1">
              <a:spcBef>
                <a:spcPct val="50000"/>
              </a:spcBef>
            </a:pPr>
            <a:r>
              <a:rPr lang="es-ES"/>
              <a:t>		*Diferenciación: social, económica, profesional, 		morfología, ...</a:t>
            </a:r>
          </a:p>
          <a:p>
            <a:pPr eaLnBrk="1" hangingPunct="1">
              <a:spcBef>
                <a:spcPct val="50000"/>
              </a:spcBef>
            </a:pPr>
            <a:r>
              <a:rPr lang="es-ES"/>
              <a:t>		- </a:t>
            </a:r>
            <a:r>
              <a:rPr lang="es-ES" b="1"/>
              <a:t>Sector periurbano</a:t>
            </a:r>
          </a:p>
          <a:p>
            <a:pPr eaLnBrk="1" hangingPunct="1">
              <a:spcBef>
                <a:spcPct val="50000"/>
              </a:spcBef>
            </a:pPr>
            <a:r>
              <a:rPr lang="es-ES"/>
              <a:t>		*Residencias unifamiliares</a:t>
            </a:r>
          </a:p>
          <a:p>
            <a:pPr eaLnBrk="1" hangingPunct="1">
              <a:spcBef>
                <a:spcPct val="50000"/>
              </a:spcBef>
            </a:pPr>
            <a:r>
              <a:rPr lang="es-ES"/>
              <a:t>		*Grandes centros comerciales, parques, ocio, ...</a:t>
            </a:r>
          </a:p>
          <a:p>
            <a:pPr eaLnBrk="1" hangingPunct="1">
              <a:spcBef>
                <a:spcPct val="50000"/>
              </a:spcBef>
            </a:pPr>
            <a:r>
              <a:rPr lang="es-ES"/>
              <a:t>		*Polígonos industriales</a:t>
            </a:r>
          </a:p>
          <a:p>
            <a:pPr eaLnBrk="1" hangingPunct="1">
              <a:spcBef>
                <a:spcPct val="50000"/>
              </a:spcBef>
            </a:pPr>
            <a:r>
              <a:rPr lang="es-ES"/>
              <a:t>		*Dicotomía   	1º Mundo = clases altas</a:t>
            </a:r>
          </a:p>
          <a:p>
            <a:pPr eaLnBrk="1" hangingPunct="1">
              <a:spcBef>
                <a:spcPct val="50000"/>
              </a:spcBef>
            </a:pPr>
            <a:r>
              <a:rPr lang="es-ES"/>
              <a:t>				3º Mundo = clases bajas</a:t>
            </a:r>
          </a:p>
        </p:txBody>
      </p:sp>
      <p:sp>
        <p:nvSpPr>
          <p:cNvPr id="31747" name="AutoShape 3"/>
          <p:cNvSpPr>
            <a:spLocks/>
          </p:cNvSpPr>
          <p:nvPr/>
        </p:nvSpPr>
        <p:spPr bwMode="auto">
          <a:xfrm>
            <a:off x="1905000" y="1371600"/>
            <a:ext cx="457200" cy="4953000"/>
          </a:xfrm>
          <a:prstGeom prst="leftBrace">
            <a:avLst>
              <a:gd name="adj1" fmla="val 9027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CL"/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533400" y="358140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s-ES"/>
              <a:t>Sectores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71472" y="285728"/>
            <a:ext cx="7772400" cy="1043943"/>
          </a:xfrm>
        </p:spPr>
        <p:txBody>
          <a:bodyPr/>
          <a:lstStyle/>
          <a:p>
            <a:pPr eaLnBrk="1" hangingPunct="1">
              <a:defRPr/>
            </a:pPr>
            <a:r>
              <a:rPr lang="es-CL" dirty="0" smtClean="0"/>
              <a:t>El fenómeno Urbano</a:t>
            </a:r>
            <a:endParaRPr lang="es-CL" dirty="0"/>
          </a:p>
        </p:txBody>
      </p:sp>
      <p:sp>
        <p:nvSpPr>
          <p:cNvPr id="32771" name="2 Subtítulo"/>
          <p:cNvSpPr>
            <a:spLocks noGrp="1"/>
          </p:cNvSpPr>
          <p:nvPr>
            <p:ph type="subTitle" idx="1"/>
          </p:nvPr>
        </p:nvSpPr>
        <p:spPr>
          <a:xfrm>
            <a:off x="428625" y="5357813"/>
            <a:ext cx="7772400" cy="1200150"/>
          </a:xfrm>
        </p:spPr>
        <p:txBody>
          <a:bodyPr/>
          <a:lstStyle/>
          <a:p>
            <a:pPr marR="0" eaLnBrk="1" hangingPunct="1"/>
            <a:endParaRPr lang="es-CL" smtClean="0"/>
          </a:p>
          <a:p>
            <a:pPr marR="0" eaLnBrk="1" hangingPunct="1"/>
            <a:endParaRPr lang="es-CL" smtClean="0"/>
          </a:p>
          <a:p>
            <a:pPr marR="0" eaLnBrk="1" hangingPunct="1"/>
            <a:endParaRPr lang="es-CL" smtClean="0"/>
          </a:p>
        </p:txBody>
      </p:sp>
      <p:pic>
        <p:nvPicPr>
          <p:cNvPr id="32772" name="Picture 2" descr="http://www.barraques.cat/img/0_barraques_trascementir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50" y="1500188"/>
            <a:ext cx="3786188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1 Marcador de contenido"/>
          <p:cNvSpPr>
            <a:spLocks noGrp="1"/>
          </p:cNvSpPr>
          <p:nvPr>
            <p:ph idx="1"/>
          </p:nvPr>
        </p:nvSpPr>
        <p:spPr>
          <a:xfrm>
            <a:off x="214313" y="1143000"/>
            <a:ext cx="8715375" cy="2928938"/>
          </a:xfrm>
        </p:spPr>
        <p:txBody>
          <a:bodyPr/>
          <a:lstStyle/>
          <a:p>
            <a:pPr eaLnBrk="1" hangingPunct="1"/>
            <a:r>
              <a:rPr lang="es-CL" sz="2400" smtClean="0"/>
              <a:t>Aumento demográfico y consumo de recursos</a:t>
            </a:r>
          </a:p>
          <a:p>
            <a:pPr eaLnBrk="1" hangingPunct="1"/>
            <a:r>
              <a:rPr lang="es-CL" sz="2400" smtClean="0"/>
              <a:t>La pobreza, el acceso a los alimentos, y, agua potable. </a:t>
            </a:r>
          </a:p>
          <a:p>
            <a:pPr eaLnBrk="1" hangingPunct="1"/>
            <a:r>
              <a:rPr lang="es-CL" sz="2400" smtClean="0"/>
              <a:t>El agotamiento de los recursos y de la biodiversidad</a:t>
            </a:r>
          </a:p>
          <a:p>
            <a:pPr eaLnBrk="1" hangingPunct="1"/>
            <a:r>
              <a:rPr lang="es-CL" sz="2400" smtClean="0"/>
              <a:t>Contaminación ambiental</a:t>
            </a:r>
          </a:p>
          <a:p>
            <a:pPr eaLnBrk="1" hangingPunct="1"/>
            <a:r>
              <a:rPr lang="es-CL" sz="2400" smtClean="0"/>
              <a:t>Aceleración del cambio climático global</a:t>
            </a:r>
          </a:p>
          <a:p>
            <a:pPr eaLnBrk="1" hangingPunct="1"/>
            <a:r>
              <a:rPr lang="es-CL" sz="2400" smtClean="0"/>
              <a:t>La ampliación de la brecha de desarrollo entre el tercer y primer mundo, y la deuda mundial. </a:t>
            </a: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1000100" y="274638"/>
            <a:ext cx="76867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s-CL" sz="3200" dirty="0" smtClean="0"/>
              <a:t>1. PROBLEMAS ACTUALES: </a:t>
            </a:r>
            <a:endParaRPr lang="es-CL" sz="3200" dirty="0"/>
          </a:p>
        </p:txBody>
      </p:sp>
      <p:pic>
        <p:nvPicPr>
          <p:cNvPr id="33796" name="Picture 2" descr="http://www.kalipedia.com/kalipediamedia/cienciasnaturales/media/200709/24/fisicayquimica/20070924klpcnafyq_112.Ies.SC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88" y="4071938"/>
            <a:ext cx="3786187" cy="253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 descr="mapa-mundo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09600"/>
            <a:ext cx="7677150" cy="387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 Box 4"/>
          <p:cNvSpPr txBox="1">
            <a:spLocks noChangeArrowheads="1"/>
          </p:cNvSpPr>
          <p:nvPr/>
        </p:nvSpPr>
        <p:spPr bwMode="auto">
          <a:xfrm>
            <a:off x="685800" y="4648200"/>
            <a:ext cx="365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Hace un millón de años...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1 Marcador de contenido"/>
          <p:cNvSpPr>
            <a:spLocks noGrp="1"/>
          </p:cNvSpPr>
          <p:nvPr>
            <p:ph idx="1"/>
          </p:nvPr>
        </p:nvSpPr>
        <p:spPr>
          <a:xfrm>
            <a:off x="571500" y="2428875"/>
            <a:ext cx="8229600" cy="2357438"/>
          </a:xfrm>
        </p:spPr>
        <p:txBody>
          <a:bodyPr/>
          <a:lstStyle/>
          <a:p>
            <a:pPr eaLnBrk="1" hangingPunct="1"/>
            <a:r>
              <a:rPr lang="es-CL" sz="2400" smtClean="0"/>
              <a:t>Debido a que las ciudades e industrias comparten cierto grado de responsabilidad de estos desequilibrios globales, debido que es en esos espacios donde se consume más recursos a escala mundial, así como los principales nodos emisores de residuos y contaminación. </a:t>
            </a:r>
          </a:p>
          <a:p>
            <a:pPr eaLnBrk="1" hangingPunct="1"/>
            <a:endParaRPr lang="es-CL" smtClean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CL" sz="3200" dirty="0" smtClean="0"/>
              <a:t>¿Cómo se relaciona lo anterior con el fenómeno urbano?</a:t>
            </a:r>
            <a:endParaRPr lang="es-CL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www.educared.pe/construye/2008/sick.planet/iconos/salud-contaminac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63" y="785813"/>
            <a:ext cx="6929437" cy="507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www.enlineadirecta.info/fotos/contaminac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3" y="714375"/>
            <a:ext cx="7715250" cy="478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www.ambientum.com/revistanueva/2005-06/imagenes/costa-poris-contaminac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3" y="571500"/>
            <a:ext cx="7643812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medioambiente.fegamp.es/images/fish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63" y="642938"/>
            <a:ext cx="7286625" cy="521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www.porlareserva.org.ar/ContaminacionDique1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3" y="571500"/>
            <a:ext cx="7500937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www.servindi.org/img/Contaminac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" y="500063"/>
            <a:ext cx="7786688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www.educared.pe/construye/2008/sick.planet/iconos/contaminacion12421ffff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928688"/>
            <a:ext cx="6915150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www.traduccionesalchino.com/images/contaminacion_rio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0" y="714375"/>
            <a:ext cx="7500938" cy="521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s-CL" smtClean="0"/>
          </a:p>
          <a:p>
            <a:pPr eaLnBrk="1" hangingPunct="1"/>
            <a:r>
              <a:rPr lang="es-CL" sz="2400" smtClean="0"/>
              <a:t>Las ciudades modifican profundamente el entorno e incluso no cercano, transformando los ciclos biológicos y naturales con los consecuentes desequilibrios a medio y largo plazo, en muchos casos irreversibles. </a:t>
            </a: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CL" sz="3200" dirty="0" smtClean="0"/>
              <a:t>¿Qué relaciones tienen las ciudades con el medio natural?</a:t>
            </a:r>
            <a:endParaRPr lang="es-CL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3"/>
          <p:cNvSpPr txBox="1">
            <a:spLocks noChangeArrowheads="1"/>
          </p:cNvSpPr>
          <p:nvPr/>
        </p:nvSpPr>
        <p:spPr bwMode="auto">
          <a:xfrm>
            <a:off x="685800" y="4953000"/>
            <a:ext cx="7391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durante el paleolítico inferior, se calcula que el mundo tenía 125.000 habitantes humanos.  Todos en Africa.</a:t>
            </a:r>
          </a:p>
        </p:txBody>
      </p:sp>
      <p:sp>
        <p:nvSpPr>
          <p:cNvPr id="17411" name="Line 4"/>
          <p:cNvSpPr>
            <a:spLocks noChangeShapeType="1"/>
          </p:cNvSpPr>
          <p:nvPr/>
        </p:nvSpPr>
        <p:spPr bwMode="auto">
          <a:xfrm>
            <a:off x="685800" y="6400800"/>
            <a:ext cx="3048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7412" name="Text Box 6"/>
          <p:cNvSpPr txBox="1">
            <a:spLocks noChangeArrowheads="1"/>
          </p:cNvSpPr>
          <p:nvPr/>
        </p:nvSpPr>
        <p:spPr bwMode="auto">
          <a:xfrm>
            <a:off x="228600" y="6400800"/>
            <a:ext cx="8445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/>
              <a:t>-1.000.000</a:t>
            </a:r>
          </a:p>
        </p:txBody>
      </p:sp>
      <p:sp>
        <p:nvSpPr>
          <p:cNvPr id="17413" name="Line 7"/>
          <p:cNvSpPr>
            <a:spLocks noChangeShapeType="1"/>
          </p:cNvSpPr>
          <p:nvPr/>
        </p:nvSpPr>
        <p:spPr bwMode="auto">
          <a:xfrm flipV="1">
            <a:off x="685800" y="6324600"/>
            <a:ext cx="0" cy="7620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17414" name="Picture 8" descr="mapa-mundo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19125"/>
            <a:ext cx="7677150" cy="387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5" name="Text Box 9"/>
          <p:cNvSpPr txBox="1">
            <a:spLocks noChangeArrowheads="1"/>
          </p:cNvSpPr>
          <p:nvPr/>
        </p:nvSpPr>
        <p:spPr bwMode="auto">
          <a:xfrm>
            <a:off x="685800" y="4648200"/>
            <a:ext cx="365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Hace un millón de años...</a:t>
            </a:r>
          </a:p>
        </p:txBody>
      </p:sp>
      <p:sp>
        <p:nvSpPr>
          <p:cNvPr id="17416" name="Text Box 10"/>
          <p:cNvSpPr txBox="1">
            <a:spLocks noChangeArrowheads="1"/>
          </p:cNvSpPr>
          <p:nvPr/>
        </p:nvSpPr>
        <p:spPr bwMode="auto">
          <a:xfrm>
            <a:off x="228600" y="6172200"/>
            <a:ext cx="5270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/>
              <a:t>0,125</a:t>
            </a:r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://files.nireblog.com/blogs/sergiogarcia/files/ciudad_general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" y="571500"/>
            <a:ext cx="7858125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s-CL" sz="2400" smtClean="0"/>
              <a:t>Hace referencia a la explosión demográfica experimentada en los entornos urbanos a lo largo del siglo XX y que se resume en dos cifras: 233 millones y 3.000 millones, correspondiente a las poblaciones que viven en ciudades en 1900 y 2000. </a:t>
            </a: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CL" sz="3200" dirty="0" smtClean="0"/>
              <a:t>¿Cuándo surge el fenómeno urbano?</a:t>
            </a:r>
            <a:endParaRPr lang="es-CL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://farm2.static.flickr.com/1348/727735114_f8df379f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5" y="642938"/>
            <a:ext cx="3929063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7" name="Picture 4" descr="http://www.colombiainfo.com/bogota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3" y="642938"/>
            <a:ext cx="3857625" cy="513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357188" y="1428750"/>
            <a:ext cx="8501062" cy="1239838"/>
          </a:xfrm>
        </p:spPr>
        <p:txBody>
          <a:bodyPr>
            <a:normAutofit fontScale="40000" lnSpcReduction="20000"/>
          </a:bodyPr>
          <a:lstStyle/>
          <a:p>
            <a:pPr eaLnBrk="1" hangingPunct="1">
              <a:defRPr/>
            </a:pPr>
            <a:endParaRPr lang="es-CL" dirty="0" smtClean="0"/>
          </a:p>
          <a:p>
            <a:pPr eaLnBrk="1" hangingPunct="1">
              <a:defRPr/>
            </a:pPr>
            <a:endParaRPr lang="es-CL" dirty="0" smtClean="0"/>
          </a:p>
          <a:p>
            <a:pPr eaLnBrk="1" hangingPunct="1">
              <a:defRPr/>
            </a:pPr>
            <a:endParaRPr lang="es-CL" sz="3100" dirty="0" smtClean="0"/>
          </a:p>
          <a:p>
            <a:pPr eaLnBrk="1" hangingPunct="1">
              <a:defRPr/>
            </a:pPr>
            <a:r>
              <a:rPr lang="es-CL" sz="5100" dirty="0" smtClean="0"/>
              <a:t>Implementando una política eficaz hacia la sostenibilidad urbana. </a:t>
            </a:r>
            <a:endParaRPr lang="es-CL" sz="5100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s-CL" sz="3200" dirty="0" smtClean="0"/>
              <a:t>¿Cómo podemos detener los grandes problemas que las ciudades traen consigo?</a:t>
            </a:r>
            <a:endParaRPr lang="es-CL" sz="3200" dirty="0"/>
          </a:p>
        </p:txBody>
      </p:sp>
      <p:pic>
        <p:nvPicPr>
          <p:cNvPr id="48132" name="Picture 2" descr="http://www.ugr.es/~cmloyola/media/uploads/noticias/medio-natural-2007/medio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313" y="2714625"/>
            <a:ext cx="4714875" cy="353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Line 3"/>
          <p:cNvSpPr>
            <a:spLocks noChangeShapeType="1"/>
          </p:cNvSpPr>
          <p:nvPr/>
        </p:nvSpPr>
        <p:spPr bwMode="auto">
          <a:xfrm>
            <a:off x="0" y="765175"/>
            <a:ext cx="91440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028" name="Line 4"/>
          <p:cNvSpPr>
            <a:spLocks noChangeShapeType="1"/>
          </p:cNvSpPr>
          <p:nvPr/>
        </p:nvSpPr>
        <p:spPr bwMode="auto">
          <a:xfrm>
            <a:off x="1619250" y="0"/>
            <a:ext cx="0" cy="765175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>
            <a:off x="539750" y="765175"/>
            <a:ext cx="0" cy="609282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714375" y="1785938"/>
            <a:ext cx="8148638" cy="344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ES" sz="2000"/>
              <a:t>De origen antiquísimo, la ciudad actual apenas si supera los 200 años. Crecieron y se desarrollaron tras la Revolución industrial.</a:t>
            </a:r>
          </a:p>
          <a:p>
            <a:pPr algn="just"/>
            <a:endParaRPr lang="es-ES" sz="2000"/>
          </a:p>
          <a:p>
            <a:pPr algn="just"/>
            <a:r>
              <a:rPr lang="es-ES" sz="2000"/>
              <a:t>En el pasado la ciudad estaba delimitada por una muralla, actualmente no sabemos cuál es el límite.</a:t>
            </a:r>
          </a:p>
          <a:p>
            <a:pPr algn="just"/>
            <a:endParaRPr lang="es-ES" sz="2000"/>
          </a:p>
          <a:p>
            <a:pPr algn="just"/>
            <a:r>
              <a:rPr lang="es-ES" sz="2000"/>
              <a:t>¿Cuál es el límite de Copiapó?, ¿La Serena? y ¿Santiago?. </a:t>
            </a:r>
          </a:p>
          <a:p>
            <a:pPr algn="just"/>
            <a:r>
              <a:rPr lang="es-ES" sz="2000"/>
              <a:t>¿Incluimos el “área suburbana” o nos limitamos al área de edificios compactos?.</a:t>
            </a:r>
          </a:p>
          <a:p>
            <a:endParaRPr lang="es-ES"/>
          </a:p>
        </p:txBody>
      </p:sp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638175" y="1182688"/>
            <a:ext cx="77914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3200" b="1"/>
              <a:t>2. LA EXPANSIÓN URBANA</a:t>
            </a:r>
            <a:endParaRPr lang="es-ES" sz="3200"/>
          </a:p>
        </p:txBody>
      </p:sp>
      <p:sp>
        <p:nvSpPr>
          <p:cNvPr id="1032" name="Text Box 14"/>
          <p:cNvSpPr txBox="1">
            <a:spLocks noChangeArrowheads="1"/>
          </p:cNvSpPr>
          <p:nvPr/>
        </p:nvSpPr>
        <p:spPr bwMode="auto">
          <a:xfrm>
            <a:off x="1763713" y="244475"/>
            <a:ext cx="28082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200" b="1">
                <a:solidFill>
                  <a:schemeClr val="accent2"/>
                </a:solidFill>
              </a:rPr>
              <a:t>LA EXPANSIÓN URBANA</a:t>
            </a:r>
          </a:p>
        </p:txBody>
      </p:sp>
      <p:graphicFrame>
        <p:nvGraphicFramePr>
          <p:cNvPr id="1026" name="Object 15"/>
          <p:cNvGraphicFramePr>
            <a:graphicFrameLocks noChangeAspect="1"/>
          </p:cNvGraphicFramePr>
          <p:nvPr/>
        </p:nvGraphicFramePr>
        <p:xfrm>
          <a:off x="250825" y="63500"/>
          <a:ext cx="1060450" cy="584200"/>
        </p:xfrm>
        <a:graphic>
          <a:graphicData uri="http://schemas.openxmlformats.org/presentationml/2006/ole">
            <p:oleObj spid="_x0000_s1026" name="Image" r:id="rId3" imgW="1060130" imgH="583921" progId="">
              <p:embed/>
            </p:oleObj>
          </a:graphicData>
        </a:graphic>
      </p:graphicFrame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4" grpId="0"/>
      <p:bldP spid="410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Line 2"/>
          <p:cNvSpPr>
            <a:spLocks noChangeShapeType="1"/>
          </p:cNvSpPr>
          <p:nvPr/>
        </p:nvSpPr>
        <p:spPr bwMode="auto">
          <a:xfrm>
            <a:off x="0" y="765175"/>
            <a:ext cx="91440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49155" name="Line 3"/>
          <p:cNvSpPr>
            <a:spLocks noChangeShapeType="1"/>
          </p:cNvSpPr>
          <p:nvPr/>
        </p:nvSpPr>
        <p:spPr bwMode="auto">
          <a:xfrm>
            <a:off x="1619250" y="0"/>
            <a:ext cx="0" cy="765175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49156" name="Line 4"/>
          <p:cNvSpPr>
            <a:spLocks noChangeShapeType="1"/>
          </p:cNvSpPr>
          <p:nvPr/>
        </p:nvSpPr>
        <p:spPr bwMode="auto">
          <a:xfrm>
            <a:off x="539750" y="765175"/>
            <a:ext cx="0" cy="609282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49157" name="Text Box 10"/>
          <p:cNvSpPr txBox="1">
            <a:spLocks noChangeArrowheads="1"/>
          </p:cNvSpPr>
          <p:nvPr/>
        </p:nvSpPr>
        <p:spPr bwMode="auto">
          <a:xfrm>
            <a:off x="1763713" y="244475"/>
            <a:ext cx="28082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200" b="1">
                <a:solidFill>
                  <a:schemeClr val="accent2"/>
                </a:solidFill>
              </a:rPr>
              <a:t>LA EXPANSIÓN URBANA</a:t>
            </a:r>
          </a:p>
        </p:txBody>
      </p:sp>
      <p:pic>
        <p:nvPicPr>
          <p:cNvPr id="49158" name="Picture 4" descr="http://www.redcanalla.com.ar/Images/Columnas/261004/untitl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38" y="785813"/>
            <a:ext cx="6357937" cy="607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Line 2"/>
          <p:cNvSpPr>
            <a:spLocks noChangeShapeType="1"/>
          </p:cNvSpPr>
          <p:nvPr/>
        </p:nvSpPr>
        <p:spPr bwMode="auto">
          <a:xfrm>
            <a:off x="0" y="765175"/>
            <a:ext cx="91440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0179" name="Line 3"/>
          <p:cNvSpPr>
            <a:spLocks noChangeShapeType="1"/>
          </p:cNvSpPr>
          <p:nvPr/>
        </p:nvSpPr>
        <p:spPr bwMode="auto">
          <a:xfrm>
            <a:off x="1619250" y="0"/>
            <a:ext cx="0" cy="765175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0180" name="Line 4"/>
          <p:cNvSpPr>
            <a:spLocks noChangeShapeType="1"/>
          </p:cNvSpPr>
          <p:nvPr/>
        </p:nvSpPr>
        <p:spPr bwMode="auto">
          <a:xfrm>
            <a:off x="539750" y="765175"/>
            <a:ext cx="0" cy="609282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0181" name="Text Box 10"/>
          <p:cNvSpPr txBox="1">
            <a:spLocks noChangeArrowheads="1"/>
          </p:cNvSpPr>
          <p:nvPr/>
        </p:nvSpPr>
        <p:spPr bwMode="auto">
          <a:xfrm>
            <a:off x="1763713" y="244475"/>
            <a:ext cx="28082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200" b="1">
                <a:solidFill>
                  <a:schemeClr val="accent2"/>
                </a:solidFill>
              </a:rPr>
              <a:t>LA EXPANSIÓN URBANA</a:t>
            </a:r>
          </a:p>
        </p:txBody>
      </p:sp>
      <p:pic>
        <p:nvPicPr>
          <p:cNvPr id="50182" name="Picture 4" descr="http://img85.imageshack.us/img85/3653/copiapo36v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857250"/>
            <a:ext cx="8143875" cy="585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Line 3"/>
          <p:cNvSpPr>
            <a:spLocks noChangeShapeType="1"/>
          </p:cNvSpPr>
          <p:nvPr/>
        </p:nvSpPr>
        <p:spPr bwMode="auto">
          <a:xfrm>
            <a:off x="0" y="765175"/>
            <a:ext cx="91440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052" name="Line 4"/>
          <p:cNvSpPr>
            <a:spLocks noChangeShapeType="1"/>
          </p:cNvSpPr>
          <p:nvPr/>
        </p:nvSpPr>
        <p:spPr bwMode="auto">
          <a:xfrm>
            <a:off x="1619250" y="0"/>
            <a:ext cx="0" cy="765175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053" name="Line 5"/>
          <p:cNvSpPr>
            <a:spLocks noChangeShapeType="1"/>
          </p:cNvSpPr>
          <p:nvPr/>
        </p:nvSpPr>
        <p:spPr bwMode="auto">
          <a:xfrm>
            <a:off x="539750" y="765175"/>
            <a:ext cx="0" cy="609282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054" name="Text Box 14"/>
          <p:cNvSpPr txBox="1">
            <a:spLocks noChangeArrowheads="1"/>
          </p:cNvSpPr>
          <p:nvPr/>
        </p:nvSpPr>
        <p:spPr bwMode="auto">
          <a:xfrm>
            <a:off x="738188" y="1558925"/>
            <a:ext cx="799306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s-ES_tradnl"/>
              <a:t>El origen de las ciudades se remonta a miles de años, y si exceptuamos las de nueva creación podemos asegurar que han pasado por tres fases:</a:t>
            </a:r>
            <a:endParaRPr lang="es-ES"/>
          </a:p>
        </p:txBody>
      </p:sp>
      <p:sp>
        <p:nvSpPr>
          <p:cNvPr id="2055" name="Text Box 15"/>
          <p:cNvSpPr txBox="1">
            <a:spLocks noChangeArrowheads="1"/>
          </p:cNvSpPr>
          <p:nvPr/>
        </p:nvSpPr>
        <p:spPr bwMode="auto">
          <a:xfrm>
            <a:off x="857250" y="3143250"/>
            <a:ext cx="7991475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5125" indent="-365125">
              <a:buFont typeface="Wingdings" pitchFamily="2" charset="2"/>
              <a:buChar char="Ø"/>
            </a:pPr>
            <a:r>
              <a:rPr lang="es-ES_tradnl"/>
              <a:t>Primera fase: Miles de años hasta la Revolución Industrial</a:t>
            </a:r>
          </a:p>
          <a:p>
            <a:pPr marL="365125" indent="-365125">
              <a:buFont typeface="Wingdings" pitchFamily="2" charset="2"/>
              <a:buChar char="Ø"/>
            </a:pPr>
            <a:r>
              <a:rPr lang="es-ES_tradnl"/>
              <a:t>Segunda fase: desde la R. Industrial hasta la II guerra mundial</a:t>
            </a:r>
          </a:p>
          <a:p>
            <a:pPr marL="365125" indent="-365125">
              <a:buFont typeface="Wingdings" pitchFamily="2" charset="2"/>
              <a:buChar char="Ø"/>
            </a:pPr>
            <a:r>
              <a:rPr lang="es-ES_tradnl"/>
              <a:t>Tercera fase: tras la II guerra mundial</a:t>
            </a:r>
            <a:endParaRPr lang="es-ES"/>
          </a:p>
        </p:txBody>
      </p:sp>
      <p:sp>
        <p:nvSpPr>
          <p:cNvPr id="2056" name="Rectangle 18"/>
          <p:cNvSpPr>
            <a:spLocks noChangeArrowheads="1"/>
          </p:cNvSpPr>
          <p:nvPr/>
        </p:nvSpPr>
        <p:spPr bwMode="auto">
          <a:xfrm>
            <a:off x="755650" y="981075"/>
            <a:ext cx="37925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s-ES_tradnl">
                <a:solidFill>
                  <a:srgbClr val="0000FF"/>
                </a:solidFill>
              </a:rPr>
              <a:t>3. Fases de la expansión urbana</a:t>
            </a:r>
          </a:p>
        </p:txBody>
      </p:sp>
      <p:pic>
        <p:nvPicPr>
          <p:cNvPr id="2057" name="Picture 20" descr="icono_LaCiudad_PEQ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27763" y="188913"/>
            <a:ext cx="2667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8" name="Text Box 21"/>
          <p:cNvSpPr txBox="1">
            <a:spLocks noChangeArrowheads="1"/>
          </p:cNvSpPr>
          <p:nvPr/>
        </p:nvSpPr>
        <p:spPr bwMode="auto">
          <a:xfrm>
            <a:off x="1763713" y="244475"/>
            <a:ext cx="28082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200" b="1">
                <a:solidFill>
                  <a:schemeClr val="accent2"/>
                </a:solidFill>
              </a:rPr>
              <a:t>LA EXPANSIÓN URBANA</a:t>
            </a:r>
          </a:p>
        </p:txBody>
      </p:sp>
      <p:graphicFrame>
        <p:nvGraphicFramePr>
          <p:cNvPr id="2050" name="Object 22"/>
          <p:cNvGraphicFramePr>
            <a:graphicFrameLocks noChangeAspect="1"/>
          </p:cNvGraphicFramePr>
          <p:nvPr/>
        </p:nvGraphicFramePr>
        <p:xfrm>
          <a:off x="250825" y="63500"/>
          <a:ext cx="1060450" cy="584200"/>
        </p:xfrm>
        <a:graphic>
          <a:graphicData uri="http://schemas.openxmlformats.org/presentationml/2006/ole">
            <p:oleObj spid="_x0000_s2050" name="Image" r:id="rId4" imgW="1060130" imgH="583921" progId="">
              <p:embed/>
            </p:oleObj>
          </a:graphicData>
        </a:graphic>
      </p:graphicFrame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CL" dirty="0" smtClean="0"/>
              <a:t>PRIMERA FASE: </a:t>
            </a:r>
            <a:endParaRPr lang="es-CL" dirty="0"/>
          </a:p>
        </p:txBody>
      </p:sp>
      <p:sp>
        <p:nvSpPr>
          <p:cNvPr id="4" name="Text Box 16"/>
          <p:cNvSpPr>
            <a:spLocks noGrp="1" noChangeArrowheads="1"/>
          </p:cNvSpPr>
          <p:nvPr>
            <p:ph idx="1"/>
          </p:nvPr>
        </p:nvSpPr>
        <p:spPr/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s-ES_tradnl" sz="2400" smtClean="0"/>
              <a:t>El terreno juega un papel fundamental, se instalan cerca de los ríos, o lugares fácilmente defendibles, con clima suave, tierras fértiles y sin problemas de abastecimiento de agua.</a:t>
            </a:r>
          </a:p>
          <a:p>
            <a:pPr algn="just" eaLnBrk="1" hangingPunct="1">
              <a:spcBef>
                <a:spcPct val="50000"/>
              </a:spcBef>
            </a:pPr>
            <a:r>
              <a:rPr lang="es-ES_tradnl" sz="2400" smtClean="0"/>
              <a:t>Eran asentamientos sencillos y pequeños que basaban su existencia compaginando las labores agrícolas con el comercio y las manufacturas tradicionales. Su evolución y crecimiento fue muy lenta, sin embargo algunos crecieron convirtiéndose en grandes ciudades. </a:t>
            </a:r>
          </a:p>
          <a:p>
            <a:pPr algn="just" eaLnBrk="1" hangingPunct="1">
              <a:spcBef>
                <a:spcPct val="50000"/>
              </a:spcBef>
            </a:pPr>
            <a:r>
              <a:rPr lang="es-ES_tradnl" sz="2400" smtClean="0"/>
              <a:t>La diferenciación social y laboral es un hecho. </a:t>
            </a:r>
            <a:endParaRPr lang="es-ES" sz="24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http://farm1.static.flickr.com/47/194117418_72f84d50c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500063"/>
            <a:ext cx="7929562" cy="521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3"/>
          <p:cNvSpPr txBox="1">
            <a:spLocks noChangeArrowheads="1"/>
          </p:cNvSpPr>
          <p:nvPr/>
        </p:nvSpPr>
        <p:spPr bwMode="auto">
          <a:xfrm>
            <a:off x="685800" y="4953000"/>
            <a:ext cx="7848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Durante el paleolítico medio, se calcula que el mundo tenía un millón de habitantes humanos.  Ya ocupaban Eurasia.</a:t>
            </a:r>
          </a:p>
        </p:txBody>
      </p:sp>
      <p:sp>
        <p:nvSpPr>
          <p:cNvPr id="18435" name="Text Box 9"/>
          <p:cNvSpPr txBox="1">
            <a:spLocks noChangeArrowheads="1"/>
          </p:cNvSpPr>
          <p:nvPr/>
        </p:nvSpPr>
        <p:spPr bwMode="auto">
          <a:xfrm>
            <a:off x="685800" y="4648200"/>
            <a:ext cx="6934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Hace trescientos mil años...</a:t>
            </a:r>
          </a:p>
        </p:txBody>
      </p:sp>
      <p:pic>
        <p:nvPicPr>
          <p:cNvPr id="18436" name="Picture 10" descr="mapa-mundo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09600"/>
            <a:ext cx="7677150" cy="387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Line 16"/>
          <p:cNvSpPr>
            <a:spLocks noChangeShapeType="1"/>
          </p:cNvSpPr>
          <p:nvPr/>
        </p:nvSpPr>
        <p:spPr bwMode="auto">
          <a:xfrm>
            <a:off x="685800" y="6400800"/>
            <a:ext cx="39624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8438" name="Text Box 17"/>
          <p:cNvSpPr txBox="1">
            <a:spLocks noChangeArrowheads="1"/>
          </p:cNvSpPr>
          <p:nvPr/>
        </p:nvSpPr>
        <p:spPr bwMode="auto">
          <a:xfrm>
            <a:off x="228600" y="6400800"/>
            <a:ext cx="8445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/>
              <a:t>-1.000.000</a:t>
            </a:r>
          </a:p>
        </p:txBody>
      </p:sp>
      <p:sp>
        <p:nvSpPr>
          <p:cNvPr id="18439" name="Line 18"/>
          <p:cNvSpPr>
            <a:spLocks noChangeShapeType="1"/>
          </p:cNvSpPr>
          <p:nvPr/>
        </p:nvSpPr>
        <p:spPr bwMode="auto">
          <a:xfrm flipV="1">
            <a:off x="685800" y="6324600"/>
            <a:ext cx="0" cy="7620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8440" name="Text Box 19"/>
          <p:cNvSpPr txBox="1">
            <a:spLocks noChangeArrowheads="1"/>
          </p:cNvSpPr>
          <p:nvPr/>
        </p:nvSpPr>
        <p:spPr bwMode="auto">
          <a:xfrm>
            <a:off x="228600" y="6172200"/>
            <a:ext cx="5270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/>
              <a:t>0,125</a:t>
            </a:r>
          </a:p>
        </p:txBody>
      </p:sp>
      <p:sp>
        <p:nvSpPr>
          <p:cNvPr id="18441" name="Text Box 20"/>
          <p:cNvSpPr txBox="1">
            <a:spLocks noChangeArrowheads="1"/>
          </p:cNvSpPr>
          <p:nvPr/>
        </p:nvSpPr>
        <p:spPr bwMode="auto">
          <a:xfrm>
            <a:off x="3810000" y="6400800"/>
            <a:ext cx="7302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/>
              <a:t>-300.000</a:t>
            </a:r>
          </a:p>
        </p:txBody>
      </p:sp>
      <p:sp>
        <p:nvSpPr>
          <p:cNvPr id="18442" name="Line 21"/>
          <p:cNvSpPr>
            <a:spLocks noChangeShapeType="1"/>
          </p:cNvSpPr>
          <p:nvPr/>
        </p:nvSpPr>
        <p:spPr bwMode="auto">
          <a:xfrm flipV="1">
            <a:off x="4343400" y="6172200"/>
            <a:ext cx="0" cy="22860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8443" name="Text Box 22"/>
          <p:cNvSpPr txBox="1">
            <a:spLocks noChangeArrowheads="1"/>
          </p:cNvSpPr>
          <p:nvPr/>
        </p:nvSpPr>
        <p:spPr bwMode="auto">
          <a:xfrm>
            <a:off x="3962400" y="6019800"/>
            <a:ext cx="2603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/>
              <a:t>1</a:t>
            </a:r>
          </a:p>
        </p:txBody>
      </p:sp>
      <p:sp>
        <p:nvSpPr>
          <p:cNvPr id="18444" name="Line 23"/>
          <p:cNvSpPr>
            <a:spLocks noChangeShapeType="1"/>
          </p:cNvSpPr>
          <p:nvPr/>
        </p:nvSpPr>
        <p:spPr bwMode="auto">
          <a:xfrm>
            <a:off x="685800" y="6400800"/>
            <a:ext cx="3048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http://homepages.mty.itesm.mx/al537600/pictures/picture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642938"/>
            <a:ext cx="7786687" cy="507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CL" dirty="0" smtClean="0"/>
              <a:t>SEGUNDA FASE: </a:t>
            </a:r>
            <a:endParaRPr lang="es-CL" dirty="0"/>
          </a:p>
        </p:txBody>
      </p:sp>
      <p:sp>
        <p:nvSpPr>
          <p:cNvPr id="4" name="Text Box 8"/>
          <p:cNvSpPr>
            <a:spLocks noGrp="1" noChangeArrowheads="1"/>
          </p:cNvSpPr>
          <p:nvPr>
            <p:ph idx="1"/>
          </p:nvPr>
        </p:nvSpPr>
        <p:spPr>
          <a:xfrm>
            <a:off x="457200" y="1481138"/>
            <a:ext cx="8229600" cy="2192337"/>
          </a:xfrm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s-ES_tradnl" sz="2400" smtClean="0"/>
              <a:t>Con la Revolución industrial (1750-1850) y la instalación de industrias en las ciudades europeas y norteamericanas su crecimiento fue muy rápido debido a dos factores:</a:t>
            </a:r>
          </a:p>
          <a:p>
            <a:pPr algn="just" eaLnBrk="1" hangingPunct="1">
              <a:spcBef>
                <a:spcPct val="50000"/>
              </a:spcBef>
            </a:pPr>
            <a:endParaRPr lang="es-ES" smtClean="0"/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500063" y="3143250"/>
            <a:ext cx="7993062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5125" indent="-365125" algn="just">
              <a:spcBef>
                <a:spcPct val="50000"/>
              </a:spcBef>
              <a:buFont typeface="Wingdings" pitchFamily="2" charset="2"/>
              <a:buChar char="Ø"/>
            </a:pPr>
            <a:r>
              <a:rPr lang="es-ES_tradnl" sz="2000"/>
              <a:t>Los movimientos migratorios campo-ciudad</a:t>
            </a:r>
          </a:p>
          <a:p>
            <a:pPr marL="365125" indent="-365125" algn="just">
              <a:spcBef>
                <a:spcPct val="50000"/>
              </a:spcBef>
              <a:buFont typeface="Wingdings" pitchFamily="2" charset="2"/>
              <a:buChar char="Ø"/>
            </a:pPr>
            <a:r>
              <a:rPr lang="es-ES_tradnl" sz="2000"/>
              <a:t>Desarrollo de los transportes y de las transacciones comerciales. El ferrocarril y el los barcos de vapor favorecían el intercambio de mercancías y personas y el desarrollo de rutas comerciales.</a:t>
            </a:r>
          </a:p>
          <a:p>
            <a:pPr marL="365125" indent="-365125" algn="just">
              <a:spcBef>
                <a:spcPct val="50000"/>
              </a:spcBef>
              <a:buFont typeface="Wingdings" pitchFamily="2" charset="2"/>
              <a:buNone/>
            </a:pPr>
            <a:r>
              <a:rPr lang="es-ES_tradnl" sz="2000"/>
              <a:t>	La revolución industrial fomentó la consolidación de una nueva economía  que creará los patrones de vida y consumo que tenemos hoy.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http://www.educarchile.cl/UserFiles/P0001/Image/Modulo2_contenidos_estudiantes_historia_eje2/Plaza_de_arma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CL" dirty="0" smtClean="0"/>
              <a:t>TERCERA FASE: </a:t>
            </a:r>
            <a:endParaRPr lang="es-CL" dirty="0"/>
          </a:p>
        </p:txBody>
      </p:sp>
      <p:sp>
        <p:nvSpPr>
          <p:cNvPr id="56323" name="Text Box 12"/>
          <p:cNvSpPr>
            <a:spLocks noGrp="1" noChangeArrowheads="1"/>
          </p:cNvSpPr>
          <p:nvPr>
            <p:ph idx="1"/>
          </p:nvPr>
        </p:nvSpPr>
        <p:spPr/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s-ES_tradnl" smtClean="0"/>
              <a:t>Corresponde a los últimos 50-60 años y el fenómeno urbano es común en todos los continentes, si bien </a:t>
            </a:r>
            <a:r>
              <a:rPr lang="es-ES" smtClean="0"/>
              <a:t>las ciudades en países en vías de desarrollo están creciendo rápidamente. </a:t>
            </a:r>
          </a:p>
          <a:p>
            <a:pPr algn="just" eaLnBrk="1" hangingPunct="1">
              <a:spcBef>
                <a:spcPct val="50000"/>
              </a:spcBef>
            </a:pPr>
            <a:r>
              <a:rPr lang="es-ES_tradnl" smtClean="0"/>
              <a:t>El grado de desarrollo de los mismos nos permite diferenciar entre el desarrollo urbano de los países </a:t>
            </a:r>
            <a:r>
              <a:rPr lang="es-ES" smtClean="0"/>
              <a:t>en vías de desarrollo</a:t>
            </a:r>
            <a:r>
              <a:rPr lang="es-ES_tradnl" smtClean="0"/>
              <a:t> y el de los desarrollados.  </a:t>
            </a:r>
            <a:endParaRPr lang="es-E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http://www.turismoenfotos.com/archivos/temp/30/400_1206476784_japon-toki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642938"/>
            <a:ext cx="7929562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http://www.upf.edu/materials/fhuma/portal_geos/intgeo/g2/t7/img/favela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Line 3"/>
          <p:cNvSpPr>
            <a:spLocks noChangeShapeType="1"/>
          </p:cNvSpPr>
          <p:nvPr/>
        </p:nvSpPr>
        <p:spPr bwMode="auto">
          <a:xfrm>
            <a:off x="0" y="765175"/>
            <a:ext cx="91440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076" name="Line 4"/>
          <p:cNvSpPr>
            <a:spLocks noChangeShapeType="1"/>
          </p:cNvSpPr>
          <p:nvPr/>
        </p:nvSpPr>
        <p:spPr bwMode="auto">
          <a:xfrm>
            <a:off x="1619250" y="0"/>
            <a:ext cx="0" cy="765175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077" name="Line 5"/>
          <p:cNvSpPr>
            <a:spLocks noChangeShapeType="1"/>
          </p:cNvSpPr>
          <p:nvPr/>
        </p:nvSpPr>
        <p:spPr bwMode="auto">
          <a:xfrm>
            <a:off x="539750" y="765175"/>
            <a:ext cx="0" cy="609282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744538" y="1725613"/>
            <a:ext cx="6140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s-ES" b="1"/>
              <a:t>¿Por qué han crecido tanto las ciudades y tan rápido?.</a:t>
            </a:r>
          </a:p>
        </p:txBody>
      </p:sp>
      <p:sp>
        <p:nvSpPr>
          <p:cNvPr id="5131" name="Rectangle 11"/>
          <p:cNvSpPr>
            <a:spLocks noChangeArrowheads="1"/>
          </p:cNvSpPr>
          <p:nvPr/>
        </p:nvSpPr>
        <p:spPr bwMode="auto">
          <a:xfrm>
            <a:off x="785813" y="2143125"/>
            <a:ext cx="79930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ES"/>
              <a:t>Para la mayoría de las ciudades su crecimiento ha sido el resultado de tres fases:</a:t>
            </a:r>
          </a:p>
        </p:txBody>
      </p:sp>
      <p:sp>
        <p:nvSpPr>
          <p:cNvPr id="5132" name="Rectangle 12"/>
          <p:cNvSpPr>
            <a:spLocks noChangeArrowheads="1"/>
          </p:cNvSpPr>
          <p:nvPr/>
        </p:nvSpPr>
        <p:spPr bwMode="auto">
          <a:xfrm>
            <a:off x="928688" y="2857500"/>
            <a:ext cx="7777162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5113" indent="-265113" algn="just">
              <a:buFont typeface="Wingdings" pitchFamily="2" charset="2"/>
              <a:buChar char="Ä"/>
            </a:pPr>
            <a:r>
              <a:rPr lang="es-ES"/>
              <a:t>Crecimiento económico, </a:t>
            </a:r>
          </a:p>
          <a:p>
            <a:pPr marL="265113" indent="-265113" algn="just">
              <a:buFont typeface="Wingdings" pitchFamily="2" charset="2"/>
              <a:buChar char="Ä"/>
            </a:pPr>
            <a:r>
              <a:rPr lang="es-ES"/>
              <a:t>Incremento natural o crecimiento vegetativo </a:t>
            </a:r>
          </a:p>
          <a:p>
            <a:pPr marL="265113" indent="-265113" algn="just">
              <a:buFont typeface="Wingdings" pitchFamily="2" charset="2"/>
              <a:buChar char="Ä"/>
            </a:pPr>
            <a:r>
              <a:rPr lang="es-ES"/>
              <a:t>Inmigración rural-urbana, interprovincial, internacional e intercontinental</a:t>
            </a:r>
          </a:p>
          <a:p>
            <a:pPr marL="265113" indent="-265113" algn="just">
              <a:buFont typeface="Wingdings" pitchFamily="2" charset="2"/>
              <a:buChar char="Ä"/>
            </a:pPr>
            <a:r>
              <a:rPr lang="es-ES"/>
              <a:t>Decisión política. Algunas ciudades han sido "creadas" por los gobiernos que quieren quitarle carga a otras grandes ciudades: Brasilia, </a:t>
            </a:r>
            <a:r>
              <a:rPr lang="es-ES">
                <a:solidFill>
                  <a:schemeClr val="bg1"/>
                </a:solidFill>
              </a:rPr>
              <a:t>Astaná (Kazajstán), Yamoussouk</a:t>
            </a:r>
            <a:r>
              <a:rPr lang="es-ES"/>
              <a:t>ro (Costa de Marfil).</a:t>
            </a:r>
          </a:p>
          <a:p>
            <a:pPr marL="265113" indent="-265113" algn="just">
              <a:buFont typeface="Wingdings" pitchFamily="2" charset="2"/>
              <a:buChar char="Ä"/>
            </a:pPr>
            <a:endParaRPr lang="es-ES"/>
          </a:p>
        </p:txBody>
      </p:sp>
      <p:sp>
        <p:nvSpPr>
          <p:cNvPr id="5134" name="Rectangle 14"/>
          <p:cNvSpPr>
            <a:spLocks noChangeArrowheads="1"/>
          </p:cNvSpPr>
          <p:nvPr/>
        </p:nvSpPr>
        <p:spPr bwMode="auto">
          <a:xfrm>
            <a:off x="755650" y="1052513"/>
            <a:ext cx="2714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>
                <a:solidFill>
                  <a:srgbClr val="0000FF"/>
                </a:solidFill>
              </a:rPr>
              <a:t>3. Crecimiento Urbano</a:t>
            </a:r>
            <a:endParaRPr lang="es-ES">
              <a:solidFill>
                <a:srgbClr val="0000FF"/>
              </a:solidFill>
            </a:endParaRPr>
          </a:p>
        </p:txBody>
      </p:sp>
      <p:pic>
        <p:nvPicPr>
          <p:cNvPr id="3082" name="Picture 16" descr="icono_LaCiudad_PEQ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27763" y="188913"/>
            <a:ext cx="2667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3" name="Text Box 17"/>
          <p:cNvSpPr txBox="1">
            <a:spLocks noChangeArrowheads="1"/>
          </p:cNvSpPr>
          <p:nvPr/>
        </p:nvSpPr>
        <p:spPr bwMode="auto">
          <a:xfrm>
            <a:off x="1763713" y="244475"/>
            <a:ext cx="28082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200" b="1">
                <a:solidFill>
                  <a:schemeClr val="accent2"/>
                </a:solidFill>
              </a:rPr>
              <a:t>LA EXPANSIÓN URBANA</a:t>
            </a:r>
          </a:p>
        </p:txBody>
      </p:sp>
      <p:graphicFrame>
        <p:nvGraphicFramePr>
          <p:cNvPr id="3074" name="Object 18"/>
          <p:cNvGraphicFramePr>
            <a:graphicFrameLocks noChangeAspect="1"/>
          </p:cNvGraphicFramePr>
          <p:nvPr/>
        </p:nvGraphicFramePr>
        <p:xfrm>
          <a:off x="250825" y="63500"/>
          <a:ext cx="1060450" cy="584200"/>
        </p:xfrm>
        <a:graphic>
          <a:graphicData uri="http://schemas.openxmlformats.org/presentationml/2006/ole">
            <p:oleObj spid="_x0000_s3074" name="Image" r:id="rId4" imgW="1060130" imgH="583921" progId="">
              <p:embed/>
            </p:oleObj>
          </a:graphicData>
        </a:graphic>
      </p:graphicFrame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8" grpId="0"/>
      <p:bldP spid="5131" grpId="0"/>
      <p:bldP spid="5132" grpId="0"/>
      <p:bldP spid="5134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Line 3"/>
          <p:cNvSpPr>
            <a:spLocks noChangeShapeType="1"/>
          </p:cNvSpPr>
          <p:nvPr/>
        </p:nvSpPr>
        <p:spPr bwMode="auto">
          <a:xfrm>
            <a:off x="0" y="765175"/>
            <a:ext cx="91440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1619250" y="0"/>
            <a:ext cx="0" cy="765175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4101" name="Line 5"/>
          <p:cNvSpPr>
            <a:spLocks noChangeShapeType="1"/>
          </p:cNvSpPr>
          <p:nvPr/>
        </p:nvSpPr>
        <p:spPr bwMode="auto">
          <a:xfrm>
            <a:off x="539750" y="765175"/>
            <a:ext cx="0" cy="609282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4102" name="Text Box 8"/>
          <p:cNvSpPr txBox="1">
            <a:spLocks noChangeArrowheads="1"/>
          </p:cNvSpPr>
          <p:nvPr/>
        </p:nvSpPr>
        <p:spPr bwMode="auto">
          <a:xfrm>
            <a:off x="857224" y="785794"/>
            <a:ext cx="475297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3600" b="1" dirty="0" smtClean="0"/>
              <a:t>ACTIVIDAD:</a:t>
            </a:r>
          </a:p>
          <a:p>
            <a:pPr>
              <a:spcBef>
                <a:spcPct val="50000"/>
              </a:spcBef>
            </a:pPr>
            <a:endParaRPr lang="es-ES" b="1" dirty="0"/>
          </a:p>
        </p:txBody>
      </p:sp>
      <p:sp>
        <p:nvSpPr>
          <p:cNvPr id="4103" name="Text Box 10"/>
          <p:cNvSpPr txBox="1">
            <a:spLocks noChangeArrowheads="1"/>
          </p:cNvSpPr>
          <p:nvPr/>
        </p:nvSpPr>
        <p:spPr bwMode="auto">
          <a:xfrm>
            <a:off x="785813" y="1571625"/>
            <a:ext cx="7920037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  <a:buFontTx/>
              <a:buAutoNum type="arabicPeriod"/>
            </a:pPr>
            <a:r>
              <a:rPr lang="es-ES_tradnl" sz="2800" b="1" i="1" dirty="0"/>
              <a:t>Describe las condiciones físicas, lugar y situación del terreno sobre el que se asienta tu ciudad.</a:t>
            </a:r>
          </a:p>
          <a:p>
            <a:pPr marL="342900" indent="-342900" algn="just">
              <a:spcBef>
                <a:spcPct val="50000"/>
              </a:spcBef>
              <a:buFontTx/>
              <a:buAutoNum type="arabicPeriod"/>
            </a:pPr>
            <a:r>
              <a:rPr lang="es-ES_tradnl" sz="2800" dirty="0" smtClean="0"/>
              <a:t>Qué </a:t>
            </a:r>
            <a:r>
              <a:rPr lang="es-ES_tradnl" sz="2800" dirty="0"/>
              <a:t>tipo de economía domina en tu ciudad. Describe los sectores más importantes</a:t>
            </a:r>
          </a:p>
          <a:p>
            <a:pPr marL="342900" indent="-342900" algn="just">
              <a:spcBef>
                <a:spcPct val="50000"/>
              </a:spcBef>
              <a:buFontTx/>
              <a:buAutoNum type="arabicPeriod"/>
            </a:pPr>
            <a:r>
              <a:rPr lang="es-ES_tradnl" sz="2800" dirty="0"/>
              <a:t>¿Piensas que las ciudades de la Revolución Industrial </a:t>
            </a:r>
            <a:r>
              <a:rPr lang="es-ES_tradnl" sz="2800" b="1" dirty="0"/>
              <a:t>fueron </a:t>
            </a:r>
            <a:r>
              <a:rPr lang="es-ES_tradnl" sz="2800" dirty="0"/>
              <a:t>las  precedentes de las ciudades de hoy?.</a:t>
            </a:r>
            <a:endParaRPr lang="es-ES_tradnl" dirty="0"/>
          </a:p>
        </p:txBody>
      </p:sp>
      <p:pic>
        <p:nvPicPr>
          <p:cNvPr id="4104" name="Picture 12" descr="icono_LaCiudad_PEQ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27763" y="188913"/>
            <a:ext cx="2667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5" name="Text Box 13"/>
          <p:cNvSpPr txBox="1">
            <a:spLocks noChangeArrowheads="1"/>
          </p:cNvSpPr>
          <p:nvPr/>
        </p:nvSpPr>
        <p:spPr bwMode="auto">
          <a:xfrm>
            <a:off x="1763713" y="244475"/>
            <a:ext cx="28082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200" b="1">
                <a:solidFill>
                  <a:schemeClr val="accent2"/>
                </a:solidFill>
              </a:rPr>
              <a:t>LA EXPANSIÓN URBANA</a:t>
            </a:r>
          </a:p>
        </p:txBody>
      </p:sp>
      <p:graphicFrame>
        <p:nvGraphicFramePr>
          <p:cNvPr id="4098" name="Object 14"/>
          <p:cNvGraphicFramePr>
            <a:graphicFrameLocks noChangeAspect="1"/>
          </p:cNvGraphicFramePr>
          <p:nvPr/>
        </p:nvGraphicFramePr>
        <p:xfrm>
          <a:off x="250825" y="63500"/>
          <a:ext cx="1060450" cy="584200"/>
        </p:xfrm>
        <a:graphic>
          <a:graphicData uri="http://schemas.openxmlformats.org/presentationml/2006/ole">
            <p:oleObj spid="_x0000_s4098" name="Image" r:id="rId4" imgW="1060130" imgH="583921" progId="">
              <p:embed/>
            </p:oleObj>
          </a:graphicData>
        </a:graphic>
      </p:graphicFrame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Line 3"/>
          <p:cNvSpPr>
            <a:spLocks noChangeShapeType="1"/>
          </p:cNvSpPr>
          <p:nvPr/>
        </p:nvSpPr>
        <p:spPr bwMode="auto">
          <a:xfrm>
            <a:off x="0" y="765175"/>
            <a:ext cx="91440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124" name="Line 4"/>
          <p:cNvSpPr>
            <a:spLocks noChangeShapeType="1"/>
          </p:cNvSpPr>
          <p:nvPr/>
        </p:nvSpPr>
        <p:spPr bwMode="auto">
          <a:xfrm>
            <a:off x="1619250" y="0"/>
            <a:ext cx="0" cy="765175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125" name="Line 5"/>
          <p:cNvSpPr>
            <a:spLocks noChangeShapeType="1"/>
          </p:cNvSpPr>
          <p:nvPr/>
        </p:nvSpPr>
        <p:spPr bwMode="auto">
          <a:xfrm>
            <a:off x="539750" y="765175"/>
            <a:ext cx="0" cy="609282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126" name="Text Box 9"/>
          <p:cNvSpPr txBox="1">
            <a:spLocks noChangeArrowheads="1"/>
          </p:cNvSpPr>
          <p:nvPr/>
        </p:nvSpPr>
        <p:spPr bwMode="auto">
          <a:xfrm>
            <a:off x="684213" y="1125538"/>
            <a:ext cx="820896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00100" lvl="1" indent="-342900">
              <a:spcBef>
                <a:spcPct val="50000"/>
              </a:spcBef>
            </a:pPr>
            <a:r>
              <a:rPr lang="es-ES" dirty="0" smtClean="0"/>
              <a:t>4. Por </a:t>
            </a:r>
            <a:r>
              <a:rPr lang="es-ES" dirty="0"/>
              <a:t>qué se considera que la urbanización es un factor importante del desarrollo actual.</a:t>
            </a:r>
          </a:p>
        </p:txBody>
      </p:sp>
      <p:graphicFrame>
        <p:nvGraphicFramePr>
          <p:cNvPr id="34826" name="Group 10"/>
          <p:cNvGraphicFramePr>
            <a:graphicFrameLocks noGrp="1"/>
          </p:cNvGraphicFramePr>
          <p:nvPr/>
        </p:nvGraphicFramePr>
        <p:xfrm>
          <a:off x="4786314" y="2000240"/>
          <a:ext cx="4030662" cy="3802062"/>
        </p:xfrm>
        <a:graphic>
          <a:graphicData uri="http://schemas.openxmlformats.org/drawingml/2006/table">
            <a:tbl>
              <a:tblPr/>
              <a:tblGrid>
                <a:gridCol w="980520"/>
                <a:gridCol w="985456"/>
                <a:gridCol w="987101"/>
                <a:gridCol w="1077585"/>
              </a:tblGrid>
              <a:tr h="31821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9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Courier New" pitchFamily="49" charset="0"/>
                        </a:rPr>
                        <a:t>1950</a:t>
                      </a:r>
                      <a:endParaRPr kumimoji="0" lang="es-E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marL="91443" marR="91443"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9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Courier New" pitchFamily="49" charset="0"/>
                        </a:rPr>
                        <a:t>2015</a:t>
                      </a:r>
                      <a:endParaRPr kumimoji="0" lang="es-E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marL="91443" marR="91443"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</a:tr>
              <a:tr h="3182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Courier New" pitchFamily="49" charset="0"/>
                        </a:rPr>
                        <a:t>Ciudad</a:t>
                      </a:r>
                      <a:endParaRPr kumimoji="0" lang="es-ES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marL="91443" marR="91443"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Courier New" pitchFamily="49" charset="0"/>
                        </a:rPr>
                        <a:t>Población</a:t>
                      </a:r>
                      <a:endParaRPr kumimoji="0" lang="es-ES" sz="2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marL="91443" marR="91443"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Courier New" pitchFamily="49" charset="0"/>
                        </a:rPr>
                        <a:t>Ciudad</a:t>
                      </a:r>
                      <a:endParaRPr kumimoji="0" lang="es-ES" sz="2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marL="91443" marR="91443"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Courier New" pitchFamily="49" charset="0"/>
                        </a:rPr>
                        <a:t>Población</a:t>
                      </a:r>
                      <a:endParaRPr kumimoji="0" lang="es-ES" sz="2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marL="91443" marR="91443"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82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Courier New" pitchFamily="49" charset="0"/>
                        </a:rPr>
                        <a:t>Calcuta</a:t>
                      </a:r>
                      <a:endParaRPr kumimoji="0" lang="es-E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marL="91443" marR="91443"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Courier New" pitchFamily="49" charset="0"/>
                        </a:rPr>
                        <a:t>4.4 </a:t>
                      </a:r>
                      <a:r>
                        <a:rPr kumimoji="0" lang="es-ES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Courier New" pitchFamily="49" charset="0"/>
                        </a:rPr>
                        <a:t>mill</a:t>
                      </a:r>
                      <a:endParaRPr kumimoji="0" lang="es-E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marL="91443" marR="91443"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Courier New" pitchFamily="49" charset="0"/>
                        </a:rPr>
                        <a:t>Yakarta</a:t>
                      </a:r>
                      <a:endParaRPr kumimoji="0" lang="es-E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marL="91443" marR="91443"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Courier New" pitchFamily="49" charset="0"/>
                        </a:rPr>
                        <a:t>21.2 mill</a:t>
                      </a:r>
                      <a:endParaRPr kumimoji="0" lang="es-E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marL="91443" marR="91443"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82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Courier New" pitchFamily="49" charset="0"/>
                        </a:rPr>
                        <a:t>B. Aires</a:t>
                      </a:r>
                      <a:endParaRPr kumimoji="0" lang="es-E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marL="91443" marR="91443"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Courier New" pitchFamily="49" charset="0"/>
                        </a:rPr>
                        <a:t> 5.0 </a:t>
                      </a:r>
                      <a:r>
                        <a:rPr kumimoji="0" lang="es-ES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Courier New" pitchFamily="49" charset="0"/>
                        </a:rPr>
                        <a:t>mill</a:t>
                      </a:r>
                      <a:endParaRPr kumimoji="0" lang="es-E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marL="91443" marR="91443"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Courier New" pitchFamily="49" charset="0"/>
                        </a:rPr>
                        <a:t>Bombay</a:t>
                      </a:r>
                      <a:endParaRPr kumimoji="0" lang="es-E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marL="91443" marR="91443"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Courier New" pitchFamily="49" charset="0"/>
                        </a:rPr>
                        <a:t>27.4 mill</a:t>
                      </a:r>
                      <a:endParaRPr kumimoji="0" lang="es-E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marL="91443" marR="91443"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5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Courier New" pitchFamily="49" charset="0"/>
                        </a:rPr>
                        <a:t>Tokio</a:t>
                      </a:r>
                      <a:endParaRPr kumimoji="0" lang="es-E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marL="91443" marR="91443"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Courier New" pitchFamily="49" charset="0"/>
                        </a:rPr>
                        <a:t>6.9 mill</a:t>
                      </a:r>
                      <a:endParaRPr kumimoji="0" lang="es-E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marL="91443" marR="91443"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Courier New" pitchFamily="49" charset="0"/>
                        </a:rPr>
                        <a:t>México DF</a:t>
                      </a:r>
                      <a:endParaRPr kumimoji="0" lang="es-E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marL="91443" marR="91443"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Courier New" pitchFamily="49" charset="0"/>
                        </a:rPr>
                        <a:t>18.8 mill</a:t>
                      </a:r>
                      <a:endParaRPr kumimoji="0" lang="es-E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marL="91443" marR="91443"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82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Courier New" pitchFamily="49" charset="0"/>
                        </a:rPr>
                        <a:t>París</a:t>
                      </a:r>
                      <a:endParaRPr kumimoji="0" lang="es-E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marL="91443" marR="91443"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Courier New" pitchFamily="49" charset="0"/>
                        </a:rPr>
                        <a:t>5.4 mill</a:t>
                      </a:r>
                      <a:endParaRPr kumimoji="0" lang="es-E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marL="91443" marR="91443"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Courier New" pitchFamily="49" charset="0"/>
                        </a:rPr>
                        <a:t>Shangai</a:t>
                      </a:r>
                      <a:endParaRPr kumimoji="0" lang="es-E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marL="91443" marR="91443"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Courier New" pitchFamily="49" charset="0"/>
                        </a:rPr>
                        <a:t>23.4 mill</a:t>
                      </a:r>
                      <a:endParaRPr kumimoji="0" lang="es-E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marL="91443" marR="91443"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63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Courier New" pitchFamily="49" charset="0"/>
                        </a:rPr>
                        <a:t>Moscú</a:t>
                      </a:r>
                      <a:endParaRPr kumimoji="0" lang="es-E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marL="91443" marR="91443"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Courier New" pitchFamily="49" charset="0"/>
                        </a:rPr>
                        <a:t>5.4 mill</a:t>
                      </a:r>
                      <a:endParaRPr kumimoji="0" lang="es-E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marL="91443" marR="91443"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Courier New" pitchFamily="49" charset="0"/>
                        </a:rPr>
                        <a:t>Tokio</a:t>
                      </a:r>
                      <a:endParaRPr kumimoji="0" lang="es-E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marL="91443" marR="91443"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Courier New" pitchFamily="49" charset="0"/>
                        </a:rPr>
                        <a:t>28.7 mill</a:t>
                      </a:r>
                      <a:endParaRPr kumimoji="0" lang="es-E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marL="91443" marR="91443"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82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Courier New" pitchFamily="49" charset="0"/>
                        </a:rPr>
                        <a:t>N. York</a:t>
                      </a:r>
                      <a:endParaRPr kumimoji="0" lang="es-E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marL="91443" marR="91443"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Courier New" pitchFamily="49" charset="0"/>
                        </a:rPr>
                        <a:t>12.3 </a:t>
                      </a:r>
                      <a:r>
                        <a:rPr kumimoji="0" lang="es-ES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Courier New" pitchFamily="49" charset="0"/>
                        </a:rPr>
                        <a:t>mill</a:t>
                      </a:r>
                      <a:endParaRPr kumimoji="0" lang="es-E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marL="91443" marR="91443"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Courier New" pitchFamily="49" charset="0"/>
                        </a:rPr>
                        <a:t>Dhaka</a:t>
                      </a:r>
                      <a:endParaRPr kumimoji="0" lang="es-E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marL="91443" marR="91443"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Courier New" pitchFamily="49" charset="0"/>
                        </a:rPr>
                        <a:t>19.1 mill</a:t>
                      </a:r>
                      <a:endParaRPr kumimoji="0" lang="es-E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marL="91443" marR="91443"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82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Courier New" pitchFamily="49" charset="0"/>
                        </a:rPr>
                        <a:t>Essens</a:t>
                      </a:r>
                      <a:endParaRPr kumimoji="0" lang="es-E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marL="91443" marR="91443"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Courier New" pitchFamily="49" charset="0"/>
                        </a:rPr>
                        <a:t>5.3 mill</a:t>
                      </a:r>
                      <a:endParaRPr kumimoji="0" lang="es-E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marL="91443" marR="91443"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Courier New" pitchFamily="49" charset="0"/>
                        </a:rPr>
                        <a:t>Karachi</a:t>
                      </a:r>
                      <a:endParaRPr kumimoji="0" lang="es-E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marL="91443" marR="91443"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Courier New" pitchFamily="49" charset="0"/>
                        </a:rPr>
                        <a:t>20.6 </a:t>
                      </a:r>
                      <a:r>
                        <a:rPr kumimoji="0" lang="es-ES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Courier New" pitchFamily="49" charset="0"/>
                        </a:rPr>
                        <a:t>mill</a:t>
                      </a:r>
                      <a:endParaRPr kumimoji="0" lang="es-E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marL="91443" marR="91443"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82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Courier New" pitchFamily="49" charset="0"/>
                        </a:rPr>
                        <a:t>Londres</a:t>
                      </a:r>
                      <a:endParaRPr kumimoji="0" lang="es-E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marL="91443" marR="91443"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Courier New" pitchFamily="49" charset="0"/>
                        </a:rPr>
                        <a:t>8.7 mill</a:t>
                      </a:r>
                      <a:endParaRPr kumimoji="0" lang="es-E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marL="91443" marR="91443"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Courier New" pitchFamily="49" charset="0"/>
                        </a:rPr>
                        <a:t>Pekín</a:t>
                      </a:r>
                      <a:endParaRPr kumimoji="0" lang="es-E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marL="91443" marR="91443"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Courier New" pitchFamily="49" charset="0"/>
                        </a:rPr>
                        <a:t>19.4 mill</a:t>
                      </a:r>
                      <a:endParaRPr kumimoji="0" lang="es-E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marL="91443" marR="91443"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82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Courier New" pitchFamily="49" charset="0"/>
                        </a:rPr>
                        <a:t>Chicago</a:t>
                      </a:r>
                      <a:endParaRPr kumimoji="0" lang="es-E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marL="91443" marR="91443"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Courier New" pitchFamily="49" charset="0"/>
                        </a:rPr>
                        <a:t>4.9 </a:t>
                      </a:r>
                      <a:r>
                        <a:rPr kumimoji="0" lang="es-ES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Courier New" pitchFamily="49" charset="0"/>
                        </a:rPr>
                        <a:t>mill</a:t>
                      </a:r>
                      <a:endParaRPr kumimoji="0" lang="es-E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marL="91443" marR="91443"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Courier New" pitchFamily="49" charset="0"/>
                        </a:rPr>
                        <a:t>Lagos</a:t>
                      </a:r>
                      <a:endParaRPr kumimoji="0" lang="es-E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marL="91443" marR="91443"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Courier New" pitchFamily="49" charset="0"/>
                        </a:rPr>
                        <a:t>24.4 </a:t>
                      </a:r>
                      <a:r>
                        <a:rPr kumimoji="0" lang="es-ES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Courier New" pitchFamily="49" charset="0"/>
                        </a:rPr>
                        <a:t>mill</a:t>
                      </a:r>
                      <a:endParaRPr kumimoji="0" lang="es-E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marL="91443" marR="91443"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82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Courier New" pitchFamily="49" charset="0"/>
                        </a:rPr>
                        <a:t>Shangai</a:t>
                      </a:r>
                      <a:endParaRPr kumimoji="0" lang="es-E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marL="91443" marR="91443"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Courier New" pitchFamily="49" charset="0"/>
                        </a:rPr>
                        <a:t>5.3 </a:t>
                      </a:r>
                      <a:r>
                        <a:rPr kumimoji="0" lang="es-ES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Courier New" pitchFamily="49" charset="0"/>
                        </a:rPr>
                        <a:t>mill</a:t>
                      </a:r>
                      <a:endParaRPr kumimoji="0" lang="es-E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marL="91443" marR="91443"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Courier New" pitchFamily="49" charset="0"/>
                        </a:rPr>
                        <a:t>Sao Paulo</a:t>
                      </a:r>
                      <a:endParaRPr kumimoji="0" lang="es-E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marL="91443" marR="91443"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Courier New" pitchFamily="49" charset="0"/>
                        </a:rPr>
                        <a:t>20.8 </a:t>
                      </a:r>
                      <a:r>
                        <a:rPr kumimoji="0" lang="es-ES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Courier New" pitchFamily="49" charset="0"/>
                        </a:rPr>
                        <a:t>mill</a:t>
                      </a:r>
                      <a:endParaRPr kumimoji="0" lang="es-E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marL="91443" marR="91443"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192" name="Text Box 75"/>
          <p:cNvSpPr txBox="1">
            <a:spLocks noChangeArrowheads="1"/>
          </p:cNvSpPr>
          <p:nvPr/>
        </p:nvSpPr>
        <p:spPr bwMode="auto">
          <a:xfrm>
            <a:off x="684213" y="2565400"/>
            <a:ext cx="7632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CL"/>
          </a:p>
        </p:txBody>
      </p:sp>
      <p:sp>
        <p:nvSpPr>
          <p:cNvPr id="5193" name="Text Box 76"/>
          <p:cNvSpPr txBox="1">
            <a:spLocks noChangeArrowheads="1"/>
          </p:cNvSpPr>
          <p:nvPr/>
        </p:nvSpPr>
        <p:spPr bwMode="auto">
          <a:xfrm>
            <a:off x="684213" y="2492375"/>
            <a:ext cx="39592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3538" indent="-363538" algn="just">
              <a:spcBef>
                <a:spcPct val="50000"/>
              </a:spcBef>
            </a:pPr>
            <a:r>
              <a:rPr lang="es-ES" dirty="0" smtClean="0"/>
              <a:t>5. Busca </a:t>
            </a:r>
            <a:r>
              <a:rPr lang="es-ES" dirty="0"/>
              <a:t>en un atlas el país y continente donde está cada una estas ciudades. </a:t>
            </a:r>
          </a:p>
        </p:txBody>
      </p:sp>
      <p:pic>
        <p:nvPicPr>
          <p:cNvPr id="5194" name="Picture 78" descr="icono_LaCiudad_PEQ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27763" y="188913"/>
            <a:ext cx="2667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95" name="Text Box 79"/>
          <p:cNvSpPr txBox="1">
            <a:spLocks noChangeArrowheads="1"/>
          </p:cNvSpPr>
          <p:nvPr/>
        </p:nvSpPr>
        <p:spPr bwMode="auto">
          <a:xfrm>
            <a:off x="1763713" y="244475"/>
            <a:ext cx="28082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200" b="1">
                <a:solidFill>
                  <a:schemeClr val="accent2"/>
                </a:solidFill>
              </a:rPr>
              <a:t>LA EXPANSIÓN URBANA</a:t>
            </a:r>
          </a:p>
        </p:txBody>
      </p:sp>
      <p:graphicFrame>
        <p:nvGraphicFramePr>
          <p:cNvPr id="5122" name="Object 80"/>
          <p:cNvGraphicFramePr>
            <a:graphicFrameLocks noChangeAspect="1"/>
          </p:cNvGraphicFramePr>
          <p:nvPr/>
        </p:nvGraphicFramePr>
        <p:xfrm>
          <a:off x="250825" y="63500"/>
          <a:ext cx="1060450" cy="584200"/>
        </p:xfrm>
        <a:graphic>
          <a:graphicData uri="http://schemas.openxmlformats.org/presentationml/2006/ole">
            <p:oleObj spid="_x0000_s5122" name="Image" r:id="rId4" imgW="1060130" imgH="583921" progId="">
              <p:embed/>
            </p:oleObj>
          </a:graphicData>
        </a:graphic>
      </p:graphicFrame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Line 3"/>
          <p:cNvSpPr>
            <a:spLocks noChangeShapeType="1"/>
          </p:cNvSpPr>
          <p:nvPr/>
        </p:nvSpPr>
        <p:spPr bwMode="auto">
          <a:xfrm>
            <a:off x="0" y="765175"/>
            <a:ext cx="91440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6148" name="Line 4"/>
          <p:cNvSpPr>
            <a:spLocks noChangeShapeType="1"/>
          </p:cNvSpPr>
          <p:nvPr/>
        </p:nvSpPr>
        <p:spPr bwMode="auto">
          <a:xfrm>
            <a:off x="1619250" y="0"/>
            <a:ext cx="0" cy="765175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6149" name="Line 5"/>
          <p:cNvSpPr>
            <a:spLocks noChangeShapeType="1"/>
          </p:cNvSpPr>
          <p:nvPr/>
        </p:nvSpPr>
        <p:spPr bwMode="auto">
          <a:xfrm>
            <a:off x="539750" y="765175"/>
            <a:ext cx="0" cy="609282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6150" name="Text Box 8"/>
          <p:cNvSpPr txBox="1">
            <a:spLocks noChangeArrowheads="1"/>
          </p:cNvSpPr>
          <p:nvPr/>
        </p:nvSpPr>
        <p:spPr bwMode="auto">
          <a:xfrm>
            <a:off x="755650" y="1203325"/>
            <a:ext cx="8208963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</a:pPr>
            <a:r>
              <a:rPr lang="es-ES" dirty="0" smtClean="0"/>
              <a:t>6. Define </a:t>
            </a:r>
            <a:r>
              <a:rPr lang="es-ES" dirty="0"/>
              <a:t>urbanización y crecimiento urbano. </a:t>
            </a:r>
          </a:p>
          <a:p>
            <a:pPr marL="342900" indent="-342900" algn="just">
              <a:spcBef>
                <a:spcPct val="50000"/>
              </a:spcBef>
            </a:pPr>
            <a:endParaRPr lang="es-ES" dirty="0"/>
          </a:p>
        </p:txBody>
      </p:sp>
      <p:sp>
        <p:nvSpPr>
          <p:cNvPr id="6151" name="Text Box 11"/>
          <p:cNvSpPr txBox="1">
            <a:spLocks noChangeArrowheads="1"/>
          </p:cNvSpPr>
          <p:nvPr/>
        </p:nvSpPr>
        <p:spPr bwMode="auto">
          <a:xfrm>
            <a:off x="1763713" y="244475"/>
            <a:ext cx="28082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200" b="1">
                <a:solidFill>
                  <a:schemeClr val="accent2"/>
                </a:solidFill>
              </a:rPr>
              <a:t>LA EXPANSIÓN URBANA</a:t>
            </a:r>
          </a:p>
        </p:txBody>
      </p:sp>
      <p:graphicFrame>
        <p:nvGraphicFramePr>
          <p:cNvPr id="6146" name="Object 12"/>
          <p:cNvGraphicFramePr>
            <a:graphicFrameLocks noChangeAspect="1"/>
          </p:cNvGraphicFramePr>
          <p:nvPr/>
        </p:nvGraphicFramePr>
        <p:xfrm>
          <a:off x="250825" y="63500"/>
          <a:ext cx="1060450" cy="584200"/>
        </p:xfrm>
        <a:graphic>
          <a:graphicData uri="http://schemas.openxmlformats.org/presentationml/2006/ole">
            <p:oleObj spid="_x0000_s6146" name="Image" r:id="rId3" imgW="1060130" imgH="583921" progId="">
              <p:embed/>
            </p:oleObj>
          </a:graphicData>
        </a:graphic>
      </p:graphicFrame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3" descr="mapa-mundo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09600"/>
            <a:ext cx="7677150" cy="387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533400" y="4495800"/>
            <a:ext cx="80010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Poco antes de comenzar el neolítico, se calcula que el mundo tenía cinco  millones de habitantes humanos.  Ya ocupaban todo el mundo.</a:t>
            </a:r>
          </a:p>
        </p:txBody>
      </p:sp>
      <p:sp>
        <p:nvSpPr>
          <p:cNvPr id="19460" name="Text Box 5"/>
          <p:cNvSpPr txBox="1">
            <a:spLocks noChangeArrowheads="1"/>
          </p:cNvSpPr>
          <p:nvPr/>
        </p:nvSpPr>
        <p:spPr bwMode="auto">
          <a:xfrm>
            <a:off x="533400" y="4191000"/>
            <a:ext cx="6934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Hace diez mil años...</a:t>
            </a:r>
          </a:p>
        </p:txBody>
      </p:sp>
      <p:sp>
        <p:nvSpPr>
          <p:cNvPr id="19461" name="Line 7"/>
          <p:cNvSpPr>
            <a:spLocks noChangeShapeType="1"/>
          </p:cNvSpPr>
          <p:nvPr/>
        </p:nvSpPr>
        <p:spPr bwMode="auto">
          <a:xfrm>
            <a:off x="685800" y="6400800"/>
            <a:ext cx="64008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9462" name="Text Box 8"/>
          <p:cNvSpPr txBox="1">
            <a:spLocks noChangeArrowheads="1"/>
          </p:cNvSpPr>
          <p:nvPr/>
        </p:nvSpPr>
        <p:spPr bwMode="auto">
          <a:xfrm>
            <a:off x="228600" y="6400800"/>
            <a:ext cx="8445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/>
              <a:t>-1.000.000</a:t>
            </a:r>
          </a:p>
        </p:txBody>
      </p:sp>
      <p:sp>
        <p:nvSpPr>
          <p:cNvPr id="19463" name="Line 9"/>
          <p:cNvSpPr>
            <a:spLocks noChangeShapeType="1"/>
          </p:cNvSpPr>
          <p:nvPr/>
        </p:nvSpPr>
        <p:spPr bwMode="auto">
          <a:xfrm flipV="1">
            <a:off x="685800" y="6324600"/>
            <a:ext cx="0" cy="7620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9464" name="Text Box 10"/>
          <p:cNvSpPr txBox="1">
            <a:spLocks noChangeArrowheads="1"/>
          </p:cNvSpPr>
          <p:nvPr/>
        </p:nvSpPr>
        <p:spPr bwMode="auto">
          <a:xfrm>
            <a:off x="228600" y="6172200"/>
            <a:ext cx="5270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/>
              <a:t>0,125</a:t>
            </a:r>
          </a:p>
        </p:txBody>
      </p:sp>
      <p:sp>
        <p:nvSpPr>
          <p:cNvPr id="19465" name="Text Box 11"/>
          <p:cNvSpPr txBox="1">
            <a:spLocks noChangeArrowheads="1"/>
          </p:cNvSpPr>
          <p:nvPr/>
        </p:nvSpPr>
        <p:spPr bwMode="auto">
          <a:xfrm>
            <a:off x="3810000" y="6400800"/>
            <a:ext cx="7302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/>
              <a:t>-300.000</a:t>
            </a:r>
          </a:p>
        </p:txBody>
      </p:sp>
      <p:sp>
        <p:nvSpPr>
          <p:cNvPr id="19466" name="Line 12"/>
          <p:cNvSpPr>
            <a:spLocks noChangeShapeType="1"/>
          </p:cNvSpPr>
          <p:nvPr/>
        </p:nvSpPr>
        <p:spPr bwMode="auto">
          <a:xfrm flipV="1">
            <a:off x="4343400" y="6172200"/>
            <a:ext cx="0" cy="22860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9467" name="Line 14"/>
          <p:cNvSpPr>
            <a:spLocks noChangeShapeType="1"/>
          </p:cNvSpPr>
          <p:nvPr/>
        </p:nvSpPr>
        <p:spPr bwMode="auto">
          <a:xfrm flipV="1">
            <a:off x="7010400" y="5715000"/>
            <a:ext cx="0" cy="68580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9468" name="Line 16"/>
          <p:cNvSpPr>
            <a:spLocks noChangeShapeType="1"/>
          </p:cNvSpPr>
          <p:nvPr/>
        </p:nvSpPr>
        <p:spPr bwMode="auto">
          <a:xfrm>
            <a:off x="685800" y="6400800"/>
            <a:ext cx="39624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9469" name="Text Box 17"/>
          <p:cNvSpPr txBox="1">
            <a:spLocks noChangeArrowheads="1"/>
          </p:cNvSpPr>
          <p:nvPr/>
        </p:nvSpPr>
        <p:spPr bwMode="auto">
          <a:xfrm>
            <a:off x="3962400" y="6019800"/>
            <a:ext cx="2603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/>
              <a:t>1</a:t>
            </a:r>
          </a:p>
        </p:txBody>
      </p:sp>
      <p:sp>
        <p:nvSpPr>
          <p:cNvPr id="19470" name="Text Box 18"/>
          <p:cNvSpPr txBox="1">
            <a:spLocks noChangeArrowheads="1"/>
          </p:cNvSpPr>
          <p:nvPr/>
        </p:nvSpPr>
        <p:spPr bwMode="auto">
          <a:xfrm>
            <a:off x="6705600" y="5638800"/>
            <a:ext cx="2603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/>
              <a:t>5</a:t>
            </a:r>
          </a:p>
        </p:txBody>
      </p:sp>
      <p:sp>
        <p:nvSpPr>
          <p:cNvPr id="19471" name="Text Box 19"/>
          <p:cNvSpPr txBox="1">
            <a:spLocks noChangeArrowheads="1"/>
          </p:cNvSpPr>
          <p:nvPr/>
        </p:nvSpPr>
        <p:spPr bwMode="auto">
          <a:xfrm>
            <a:off x="6661150" y="6400800"/>
            <a:ext cx="6540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/>
              <a:t>-10.000</a:t>
            </a: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AVISO IMPORTANT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214290"/>
            <a:ext cx="6643734" cy="3277723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714316" y="3071810"/>
            <a:ext cx="842968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smtClean="0">
                <a:latin typeface="Aharoni" pitchFamily="2" charset="-79"/>
                <a:cs typeface="Aharoni" pitchFamily="2" charset="-79"/>
              </a:rPr>
              <a:t>IMPORTANTE</a:t>
            </a:r>
            <a:r>
              <a:rPr lang="es-ES" sz="2000" b="1" dirty="0" smtClean="0">
                <a:latin typeface="Aharoni" pitchFamily="2" charset="-79"/>
                <a:cs typeface="Aharoni" pitchFamily="2" charset="-79"/>
              </a:rPr>
              <a:t>¡¡¡¡¡¡</a:t>
            </a:r>
          </a:p>
          <a:p>
            <a:pPr algn="ctr"/>
            <a:r>
              <a:rPr lang="es-ES" sz="2000" b="1" dirty="0" smtClean="0"/>
              <a:t>LAS ACTIVIDADES DEBEN DESARROLLARSE EN TU CUADERNO DE CIUDAD CONTEMPORÁNEA.</a:t>
            </a:r>
          </a:p>
          <a:p>
            <a:pPr algn="ctr"/>
            <a:r>
              <a:rPr lang="es-ES" sz="2000" b="1" dirty="0" smtClean="0"/>
              <a:t>AL TERMINO DE LA SEMANA  DEBE SACARLE UNA FOTO AL CUADERNO Y ENVIARLA AL SIGUIENTE CORREO:</a:t>
            </a:r>
          </a:p>
          <a:p>
            <a:pPr algn="ctr"/>
            <a:endParaRPr lang="es-ES" sz="2000" b="1" dirty="0" smtClean="0"/>
          </a:p>
          <a:p>
            <a:pPr algn="ctr"/>
            <a:r>
              <a:rPr lang="es-ES" sz="2000" b="1" dirty="0" smtClean="0">
                <a:hlinkClick r:id="rId3"/>
              </a:rPr>
              <a:t>HISTORIACOLLEGE@GMAIL.COM</a:t>
            </a:r>
            <a:endParaRPr lang="es-ES" sz="2000" b="1" dirty="0" smtClean="0"/>
          </a:p>
          <a:p>
            <a:pPr algn="ctr"/>
            <a:r>
              <a:rPr lang="es-ES" sz="2000" b="1" dirty="0" smtClean="0"/>
              <a:t>EN ASUNTO DEBE INDICAR: NOMBRE DEL ESTUDIANTE Y CURSO  </a:t>
            </a:r>
          </a:p>
          <a:p>
            <a:pPr algn="ctr"/>
            <a:endParaRPr lang="es-ES" sz="20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14"/>
          <p:cNvSpPr txBox="1">
            <a:spLocks noChangeArrowheads="1"/>
          </p:cNvSpPr>
          <p:nvPr/>
        </p:nvSpPr>
        <p:spPr bwMode="auto">
          <a:xfrm rot="-5400000">
            <a:off x="792957" y="4617243"/>
            <a:ext cx="1676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Guerras Púnicas</a:t>
            </a:r>
          </a:p>
        </p:txBody>
      </p:sp>
      <p:sp>
        <p:nvSpPr>
          <p:cNvPr id="20483" name="Text Box 16"/>
          <p:cNvSpPr txBox="1">
            <a:spLocks noChangeArrowheads="1"/>
          </p:cNvSpPr>
          <p:nvPr/>
        </p:nvSpPr>
        <p:spPr bwMode="auto">
          <a:xfrm rot="-5400000">
            <a:off x="43657" y="4629943"/>
            <a:ext cx="180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Alejandro Magno</a:t>
            </a:r>
          </a:p>
        </p:txBody>
      </p:sp>
      <p:sp>
        <p:nvSpPr>
          <p:cNvPr id="20484" name="Text Box 35"/>
          <p:cNvSpPr txBox="1">
            <a:spLocks noChangeArrowheads="1"/>
          </p:cNvSpPr>
          <p:nvPr/>
        </p:nvSpPr>
        <p:spPr bwMode="auto">
          <a:xfrm rot="-5400000">
            <a:off x="1370807" y="4509293"/>
            <a:ext cx="1739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Imperio Romano</a:t>
            </a:r>
          </a:p>
        </p:txBody>
      </p:sp>
      <p:grpSp>
        <p:nvGrpSpPr>
          <p:cNvPr id="20485" name="Group 58"/>
          <p:cNvGrpSpPr>
            <a:grpSpLocks/>
          </p:cNvGrpSpPr>
          <p:nvPr/>
        </p:nvGrpSpPr>
        <p:grpSpPr bwMode="auto">
          <a:xfrm>
            <a:off x="120650" y="1295400"/>
            <a:ext cx="8718550" cy="5257800"/>
            <a:chOff x="76" y="816"/>
            <a:chExt cx="5492" cy="3312"/>
          </a:xfrm>
        </p:grpSpPr>
        <p:sp>
          <p:nvSpPr>
            <p:cNvPr id="20487" name="Line 57"/>
            <p:cNvSpPr>
              <a:spLocks noChangeShapeType="1"/>
            </p:cNvSpPr>
            <p:nvPr/>
          </p:nvSpPr>
          <p:spPr bwMode="auto">
            <a:xfrm>
              <a:off x="336" y="3561"/>
              <a:ext cx="4848" cy="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grpSp>
          <p:nvGrpSpPr>
            <p:cNvPr id="20488" name="Group 54"/>
            <p:cNvGrpSpPr>
              <a:grpSpLocks/>
            </p:cNvGrpSpPr>
            <p:nvPr/>
          </p:nvGrpSpPr>
          <p:grpSpPr bwMode="auto">
            <a:xfrm>
              <a:off x="76" y="816"/>
              <a:ext cx="5492" cy="3312"/>
              <a:chOff x="76" y="816"/>
              <a:chExt cx="5492" cy="3312"/>
            </a:xfrm>
          </p:grpSpPr>
          <p:sp>
            <p:nvSpPr>
              <p:cNvPr id="20489" name="Line 2"/>
              <p:cNvSpPr>
                <a:spLocks noChangeShapeType="1"/>
              </p:cNvSpPr>
              <p:nvPr/>
            </p:nvSpPr>
            <p:spPr bwMode="auto">
              <a:xfrm>
                <a:off x="352" y="3648"/>
                <a:ext cx="4848" cy="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20490" name="Freeform 4"/>
              <p:cNvSpPr>
                <a:spLocks/>
              </p:cNvSpPr>
              <p:nvPr/>
            </p:nvSpPr>
            <p:spPr bwMode="auto">
              <a:xfrm>
                <a:off x="432" y="1392"/>
                <a:ext cx="4704" cy="2208"/>
              </a:xfrm>
              <a:custGeom>
                <a:avLst/>
                <a:gdLst>
                  <a:gd name="T0" fmla="*/ 0 w 4848"/>
                  <a:gd name="T1" fmla="*/ 196 h 3120"/>
                  <a:gd name="T2" fmla="*/ 1584 w 4848"/>
                  <a:gd name="T3" fmla="*/ 190 h 3120"/>
                  <a:gd name="T4" fmla="*/ 2753 w 4848"/>
                  <a:gd name="T5" fmla="*/ 184 h 3120"/>
                  <a:gd name="T6" fmla="*/ 3281 w 4848"/>
                  <a:gd name="T7" fmla="*/ 176 h 3120"/>
                  <a:gd name="T8" fmla="*/ 3583 w 4848"/>
                  <a:gd name="T9" fmla="*/ 142 h 3120"/>
                  <a:gd name="T10" fmla="*/ 3772 w 4848"/>
                  <a:gd name="T11" fmla="*/ 24 h 3120"/>
                  <a:gd name="T12" fmla="*/ 3807 w 4848"/>
                  <a:gd name="T13" fmla="*/ 0 h 312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848"/>
                  <a:gd name="T22" fmla="*/ 0 h 3120"/>
                  <a:gd name="T23" fmla="*/ 4848 w 4848"/>
                  <a:gd name="T24" fmla="*/ 3120 h 312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848" h="3120">
                    <a:moveTo>
                      <a:pt x="0" y="3120"/>
                    </a:moveTo>
                    <a:cubicBezTo>
                      <a:pt x="716" y="3088"/>
                      <a:pt x="1432" y="3056"/>
                      <a:pt x="2016" y="3024"/>
                    </a:cubicBezTo>
                    <a:cubicBezTo>
                      <a:pt x="2600" y="2992"/>
                      <a:pt x="3144" y="2968"/>
                      <a:pt x="3504" y="2928"/>
                    </a:cubicBezTo>
                    <a:cubicBezTo>
                      <a:pt x="3864" y="2888"/>
                      <a:pt x="4000" y="2896"/>
                      <a:pt x="4176" y="2784"/>
                    </a:cubicBezTo>
                    <a:cubicBezTo>
                      <a:pt x="4352" y="2672"/>
                      <a:pt x="4456" y="2656"/>
                      <a:pt x="4560" y="2256"/>
                    </a:cubicBezTo>
                    <a:cubicBezTo>
                      <a:pt x="4664" y="1856"/>
                      <a:pt x="4752" y="760"/>
                      <a:pt x="4800" y="384"/>
                    </a:cubicBezTo>
                    <a:cubicBezTo>
                      <a:pt x="4848" y="8"/>
                      <a:pt x="4848" y="4"/>
                      <a:pt x="4848" y="0"/>
                    </a:cubicBezTo>
                  </a:path>
                </a:pathLst>
              </a:custGeom>
              <a:noFill/>
              <a:ln w="5715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20491" name="Text Box 5"/>
              <p:cNvSpPr txBox="1">
                <a:spLocks noChangeArrowheads="1"/>
              </p:cNvSpPr>
              <p:nvPr/>
            </p:nvSpPr>
            <p:spPr bwMode="auto">
              <a:xfrm>
                <a:off x="144" y="3696"/>
                <a:ext cx="351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 b="1"/>
                  <a:t>-500</a:t>
                </a:r>
              </a:p>
            </p:txBody>
          </p:sp>
          <p:sp>
            <p:nvSpPr>
              <p:cNvPr id="20492" name="Line 17"/>
              <p:cNvSpPr>
                <a:spLocks noChangeShapeType="1"/>
              </p:cNvSpPr>
              <p:nvPr/>
            </p:nvSpPr>
            <p:spPr bwMode="auto">
              <a:xfrm>
                <a:off x="360" y="3648"/>
                <a:ext cx="0" cy="48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20493" name="Line 18"/>
              <p:cNvSpPr>
                <a:spLocks noChangeShapeType="1"/>
              </p:cNvSpPr>
              <p:nvPr/>
            </p:nvSpPr>
            <p:spPr bwMode="auto">
              <a:xfrm>
                <a:off x="844" y="3648"/>
                <a:ext cx="0" cy="48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20494" name="Line 26"/>
              <p:cNvSpPr>
                <a:spLocks noChangeShapeType="1"/>
              </p:cNvSpPr>
              <p:nvPr/>
            </p:nvSpPr>
            <p:spPr bwMode="auto">
              <a:xfrm>
                <a:off x="1328" y="3648"/>
                <a:ext cx="0" cy="48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20495" name="Text Box 33"/>
              <p:cNvSpPr txBox="1">
                <a:spLocks noChangeArrowheads="1"/>
              </p:cNvSpPr>
              <p:nvPr/>
            </p:nvSpPr>
            <p:spPr bwMode="auto">
              <a:xfrm>
                <a:off x="1248" y="3696"/>
                <a:ext cx="180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 b="1"/>
                  <a:t>0</a:t>
                </a:r>
              </a:p>
            </p:txBody>
          </p:sp>
          <p:sp>
            <p:nvSpPr>
              <p:cNvPr id="20496" name="Text Box 34"/>
              <p:cNvSpPr txBox="1">
                <a:spLocks noChangeArrowheads="1"/>
              </p:cNvSpPr>
              <p:nvPr/>
            </p:nvSpPr>
            <p:spPr bwMode="auto">
              <a:xfrm>
                <a:off x="624" y="3696"/>
                <a:ext cx="351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 b="1"/>
                  <a:t>-250</a:t>
                </a:r>
              </a:p>
            </p:txBody>
          </p:sp>
          <p:sp>
            <p:nvSpPr>
              <p:cNvPr id="20497" name="Line 43"/>
              <p:cNvSpPr>
                <a:spLocks noChangeShapeType="1"/>
              </p:cNvSpPr>
              <p:nvPr/>
            </p:nvSpPr>
            <p:spPr bwMode="auto">
              <a:xfrm flipV="1">
                <a:off x="360" y="2448"/>
                <a:ext cx="0" cy="1208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20498" name="Text Box 49"/>
              <p:cNvSpPr txBox="1">
                <a:spLocks noChangeArrowheads="1"/>
              </p:cNvSpPr>
              <p:nvPr/>
            </p:nvSpPr>
            <p:spPr bwMode="auto">
              <a:xfrm>
                <a:off x="76" y="3456"/>
                <a:ext cx="308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 b="1"/>
                  <a:t>200</a:t>
                </a:r>
              </a:p>
            </p:txBody>
          </p:sp>
          <p:sp>
            <p:nvSpPr>
              <p:cNvPr id="20499" name="Rectangle 51"/>
              <p:cNvSpPr>
                <a:spLocks noChangeArrowheads="1"/>
              </p:cNvSpPr>
              <p:nvPr/>
            </p:nvSpPr>
            <p:spPr bwMode="auto">
              <a:xfrm>
                <a:off x="1680" y="816"/>
                <a:ext cx="3888" cy="331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CL"/>
              </a:p>
            </p:txBody>
          </p:sp>
        </p:grpSp>
      </p:grpSp>
      <p:sp>
        <p:nvSpPr>
          <p:cNvPr id="20486" name="Text Box 53"/>
          <p:cNvSpPr txBox="1">
            <a:spLocks noChangeArrowheads="1"/>
          </p:cNvSpPr>
          <p:nvPr/>
        </p:nvSpPr>
        <p:spPr bwMode="auto">
          <a:xfrm>
            <a:off x="517525" y="574675"/>
            <a:ext cx="77882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En tiempos del Imperio Romano se calcula que había ciento cincuenta millones de habitantes, 50 en torno al Mediterráneo, 50 en China, y el resto dispersos por todos los continentes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15"/>
          <p:cNvSpPr txBox="1">
            <a:spLocks noChangeArrowheads="1"/>
          </p:cNvSpPr>
          <p:nvPr/>
        </p:nvSpPr>
        <p:spPr bwMode="auto">
          <a:xfrm rot="-5400000">
            <a:off x="2910682" y="5058568"/>
            <a:ext cx="641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Atila</a:t>
            </a:r>
          </a:p>
        </p:txBody>
      </p:sp>
      <p:sp>
        <p:nvSpPr>
          <p:cNvPr id="21507" name="Text Box 37"/>
          <p:cNvSpPr txBox="1">
            <a:spLocks noChangeArrowheads="1"/>
          </p:cNvSpPr>
          <p:nvPr/>
        </p:nvSpPr>
        <p:spPr bwMode="auto">
          <a:xfrm rot="-5400000">
            <a:off x="3272632" y="4353718"/>
            <a:ext cx="2051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Expansión del Islam</a:t>
            </a:r>
          </a:p>
        </p:txBody>
      </p:sp>
      <p:sp>
        <p:nvSpPr>
          <p:cNvPr id="21508" name="Text Box 38"/>
          <p:cNvSpPr txBox="1">
            <a:spLocks noChangeArrowheads="1"/>
          </p:cNvSpPr>
          <p:nvPr/>
        </p:nvSpPr>
        <p:spPr bwMode="auto">
          <a:xfrm rot="-5400000">
            <a:off x="4526757" y="4693443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Las cruzadas</a:t>
            </a:r>
          </a:p>
        </p:txBody>
      </p:sp>
      <p:sp>
        <p:nvSpPr>
          <p:cNvPr id="21509" name="Text Box 39"/>
          <p:cNvSpPr txBox="1">
            <a:spLocks noChangeArrowheads="1"/>
          </p:cNvSpPr>
          <p:nvPr/>
        </p:nvSpPr>
        <p:spPr bwMode="auto">
          <a:xfrm rot="-5400000">
            <a:off x="5269707" y="4617243"/>
            <a:ext cx="1257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Marco Polo</a:t>
            </a:r>
          </a:p>
        </p:txBody>
      </p:sp>
      <p:sp>
        <p:nvSpPr>
          <p:cNvPr id="21510" name="Text Box 40"/>
          <p:cNvSpPr txBox="1">
            <a:spLocks noChangeArrowheads="1"/>
          </p:cNvSpPr>
          <p:nvPr/>
        </p:nvSpPr>
        <p:spPr bwMode="auto">
          <a:xfrm rot="-5400000">
            <a:off x="5905500" y="4221163"/>
            <a:ext cx="17018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Descubrimiento </a:t>
            </a:r>
          </a:p>
          <a:p>
            <a:pPr>
              <a:lnSpc>
                <a:spcPct val="70000"/>
              </a:lnSpc>
            </a:pPr>
            <a:r>
              <a:rPr lang="en-US" sz="1800"/>
              <a:t>de América</a:t>
            </a:r>
          </a:p>
        </p:txBody>
      </p:sp>
      <p:sp>
        <p:nvSpPr>
          <p:cNvPr id="21511" name="Text Box 56"/>
          <p:cNvSpPr txBox="1">
            <a:spLocks noChangeArrowheads="1"/>
          </p:cNvSpPr>
          <p:nvPr/>
        </p:nvSpPr>
        <p:spPr bwMode="auto">
          <a:xfrm>
            <a:off x="669925" y="346075"/>
            <a:ext cx="65690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La población necesita varios siglos para duplicarse.</a:t>
            </a:r>
          </a:p>
          <a:p>
            <a:endParaRPr lang="en-US"/>
          </a:p>
        </p:txBody>
      </p:sp>
      <p:sp>
        <p:nvSpPr>
          <p:cNvPr id="21512" name="Rectangle 57"/>
          <p:cNvSpPr>
            <a:spLocks noChangeArrowheads="1"/>
          </p:cNvSpPr>
          <p:nvPr/>
        </p:nvSpPr>
        <p:spPr bwMode="auto">
          <a:xfrm>
            <a:off x="685800" y="838200"/>
            <a:ext cx="6553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En el siglo XVI se alcanzan los quinientos millones de habitantes.</a:t>
            </a:r>
          </a:p>
        </p:txBody>
      </p:sp>
      <p:grpSp>
        <p:nvGrpSpPr>
          <p:cNvPr id="21513" name="Group 59"/>
          <p:cNvGrpSpPr>
            <a:grpSpLocks/>
          </p:cNvGrpSpPr>
          <p:nvPr/>
        </p:nvGrpSpPr>
        <p:grpSpPr bwMode="auto">
          <a:xfrm>
            <a:off x="114300" y="1981200"/>
            <a:ext cx="8572500" cy="4343400"/>
            <a:chOff x="72" y="1248"/>
            <a:chExt cx="5400" cy="2736"/>
          </a:xfrm>
        </p:grpSpPr>
        <p:sp>
          <p:nvSpPr>
            <p:cNvPr id="21514" name="Line 2"/>
            <p:cNvSpPr>
              <a:spLocks noChangeShapeType="1"/>
            </p:cNvSpPr>
            <p:nvPr/>
          </p:nvSpPr>
          <p:spPr bwMode="auto">
            <a:xfrm>
              <a:off x="352" y="3648"/>
              <a:ext cx="4848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1515" name="Freeform 4"/>
            <p:cNvSpPr>
              <a:spLocks/>
            </p:cNvSpPr>
            <p:nvPr/>
          </p:nvSpPr>
          <p:spPr bwMode="auto">
            <a:xfrm>
              <a:off x="432" y="1392"/>
              <a:ext cx="4704" cy="2208"/>
            </a:xfrm>
            <a:custGeom>
              <a:avLst/>
              <a:gdLst>
                <a:gd name="T0" fmla="*/ 0 w 4848"/>
                <a:gd name="T1" fmla="*/ 196 h 3120"/>
                <a:gd name="T2" fmla="*/ 1584 w 4848"/>
                <a:gd name="T3" fmla="*/ 190 h 3120"/>
                <a:gd name="T4" fmla="*/ 2753 w 4848"/>
                <a:gd name="T5" fmla="*/ 184 h 3120"/>
                <a:gd name="T6" fmla="*/ 3281 w 4848"/>
                <a:gd name="T7" fmla="*/ 176 h 3120"/>
                <a:gd name="T8" fmla="*/ 3583 w 4848"/>
                <a:gd name="T9" fmla="*/ 142 h 3120"/>
                <a:gd name="T10" fmla="*/ 3772 w 4848"/>
                <a:gd name="T11" fmla="*/ 24 h 3120"/>
                <a:gd name="T12" fmla="*/ 3807 w 4848"/>
                <a:gd name="T13" fmla="*/ 0 h 31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848"/>
                <a:gd name="T22" fmla="*/ 0 h 3120"/>
                <a:gd name="T23" fmla="*/ 4848 w 4848"/>
                <a:gd name="T24" fmla="*/ 3120 h 312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848" h="3120">
                  <a:moveTo>
                    <a:pt x="0" y="3120"/>
                  </a:moveTo>
                  <a:cubicBezTo>
                    <a:pt x="716" y="3088"/>
                    <a:pt x="1432" y="3056"/>
                    <a:pt x="2016" y="3024"/>
                  </a:cubicBezTo>
                  <a:cubicBezTo>
                    <a:pt x="2600" y="2992"/>
                    <a:pt x="3144" y="2968"/>
                    <a:pt x="3504" y="2928"/>
                  </a:cubicBezTo>
                  <a:cubicBezTo>
                    <a:pt x="3864" y="2888"/>
                    <a:pt x="4000" y="2896"/>
                    <a:pt x="4176" y="2784"/>
                  </a:cubicBezTo>
                  <a:cubicBezTo>
                    <a:pt x="4352" y="2672"/>
                    <a:pt x="4456" y="2656"/>
                    <a:pt x="4560" y="2256"/>
                  </a:cubicBezTo>
                  <a:cubicBezTo>
                    <a:pt x="4664" y="1856"/>
                    <a:pt x="4752" y="760"/>
                    <a:pt x="4800" y="384"/>
                  </a:cubicBezTo>
                  <a:cubicBezTo>
                    <a:pt x="4848" y="8"/>
                    <a:pt x="4848" y="4"/>
                    <a:pt x="4848" y="0"/>
                  </a:cubicBezTo>
                </a:path>
              </a:pathLst>
            </a:custGeom>
            <a:noFill/>
            <a:ln w="57150">
              <a:solidFill>
                <a:srgbClr val="8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1516" name="Text Box 5"/>
            <p:cNvSpPr txBox="1">
              <a:spLocks noChangeArrowheads="1"/>
            </p:cNvSpPr>
            <p:nvPr/>
          </p:nvSpPr>
          <p:spPr bwMode="auto">
            <a:xfrm>
              <a:off x="144" y="3696"/>
              <a:ext cx="35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/>
                <a:t>-500</a:t>
              </a:r>
            </a:p>
          </p:txBody>
        </p:sp>
        <p:sp>
          <p:nvSpPr>
            <p:cNvPr id="21517" name="Text Box 6"/>
            <p:cNvSpPr txBox="1">
              <a:spLocks noChangeArrowheads="1"/>
            </p:cNvSpPr>
            <p:nvPr/>
          </p:nvSpPr>
          <p:spPr bwMode="auto">
            <a:xfrm>
              <a:off x="2599" y="3696"/>
              <a:ext cx="30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/>
                <a:t>750</a:t>
              </a:r>
            </a:p>
          </p:txBody>
        </p:sp>
        <p:sp>
          <p:nvSpPr>
            <p:cNvPr id="21518" name="Text Box 14"/>
            <p:cNvSpPr txBox="1">
              <a:spLocks noChangeArrowheads="1"/>
            </p:cNvSpPr>
            <p:nvPr/>
          </p:nvSpPr>
          <p:spPr bwMode="auto">
            <a:xfrm rot="-5400000">
              <a:off x="500" y="2908"/>
              <a:ext cx="105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Guerras Púnicas</a:t>
              </a:r>
            </a:p>
          </p:txBody>
        </p:sp>
        <p:sp>
          <p:nvSpPr>
            <p:cNvPr id="21519" name="Text Box 16"/>
            <p:cNvSpPr txBox="1">
              <a:spLocks noChangeArrowheads="1"/>
            </p:cNvSpPr>
            <p:nvPr/>
          </p:nvSpPr>
          <p:spPr bwMode="auto">
            <a:xfrm rot="-5400000">
              <a:off x="28" y="2916"/>
              <a:ext cx="113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Alejandro Magno</a:t>
              </a:r>
            </a:p>
          </p:txBody>
        </p:sp>
        <p:sp>
          <p:nvSpPr>
            <p:cNvPr id="21520" name="Line 17"/>
            <p:cNvSpPr>
              <a:spLocks noChangeShapeType="1"/>
            </p:cNvSpPr>
            <p:nvPr/>
          </p:nvSpPr>
          <p:spPr bwMode="auto">
            <a:xfrm>
              <a:off x="360" y="3648"/>
              <a:ext cx="0" cy="4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1521" name="Line 18"/>
            <p:cNvSpPr>
              <a:spLocks noChangeShapeType="1"/>
            </p:cNvSpPr>
            <p:nvPr/>
          </p:nvSpPr>
          <p:spPr bwMode="auto">
            <a:xfrm>
              <a:off x="844" y="3648"/>
              <a:ext cx="0" cy="4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1522" name="Line 19"/>
            <p:cNvSpPr>
              <a:spLocks noChangeShapeType="1"/>
            </p:cNvSpPr>
            <p:nvPr/>
          </p:nvSpPr>
          <p:spPr bwMode="auto">
            <a:xfrm>
              <a:off x="3748" y="3648"/>
              <a:ext cx="0" cy="4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1523" name="Line 20"/>
            <p:cNvSpPr>
              <a:spLocks noChangeShapeType="1"/>
            </p:cNvSpPr>
            <p:nvPr/>
          </p:nvSpPr>
          <p:spPr bwMode="auto">
            <a:xfrm>
              <a:off x="4232" y="3648"/>
              <a:ext cx="0" cy="4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1524" name="Text Box 23"/>
            <p:cNvSpPr txBox="1">
              <a:spLocks noChangeArrowheads="1"/>
            </p:cNvSpPr>
            <p:nvPr/>
          </p:nvSpPr>
          <p:spPr bwMode="auto">
            <a:xfrm>
              <a:off x="3555" y="3696"/>
              <a:ext cx="40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/>
                <a:t>1.250</a:t>
              </a:r>
            </a:p>
          </p:txBody>
        </p:sp>
        <p:sp>
          <p:nvSpPr>
            <p:cNvPr id="21525" name="Text Box 24"/>
            <p:cNvSpPr txBox="1">
              <a:spLocks noChangeArrowheads="1"/>
            </p:cNvSpPr>
            <p:nvPr/>
          </p:nvSpPr>
          <p:spPr bwMode="auto">
            <a:xfrm>
              <a:off x="4033" y="3696"/>
              <a:ext cx="40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/>
                <a:t>1.500</a:t>
              </a:r>
            </a:p>
          </p:txBody>
        </p:sp>
        <p:sp>
          <p:nvSpPr>
            <p:cNvPr id="21526" name="Text Box 25"/>
            <p:cNvSpPr txBox="1">
              <a:spLocks noChangeArrowheads="1"/>
            </p:cNvSpPr>
            <p:nvPr/>
          </p:nvSpPr>
          <p:spPr bwMode="auto">
            <a:xfrm>
              <a:off x="3077" y="3696"/>
              <a:ext cx="40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/>
                <a:t>1.000</a:t>
              </a:r>
            </a:p>
          </p:txBody>
        </p:sp>
        <p:sp>
          <p:nvSpPr>
            <p:cNvPr id="21527" name="Line 26"/>
            <p:cNvSpPr>
              <a:spLocks noChangeShapeType="1"/>
            </p:cNvSpPr>
            <p:nvPr/>
          </p:nvSpPr>
          <p:spPr bwMode="auto">
            <a:xfrm>
              <a:off x="1328" y="3648"/>
              <a:ext cx="0" cy="4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1528" name="Line 27"/>
            <p:cNvSpPr>
              <a:spLocks noChangeShapeType="1"/>
            </p:cNvSpPr>
            <p:nvPr/>
          </p:nvSpPr>
          <p:spPr bwMode="auto">
            <a:xfrm>
              <a:off x="1812" y="3648"/>
              <a:ext cx="0" cy="4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1529" name="Line 28"/>
            <p:cNvSpPr>
              <a:spLocks noChangeShapeType="1"/>
            </p:cNvSpPr>
            <p:nvPr/>
          </p:nvSpPr>
          <p:spPr bwMode="auto">
            <a:xfrm>
              <a:off x="2296" y="3648"/>
              <a:ext cx="0" cy="4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1530" name="Line 29"/>
            <p:cNvSpPr>
              <a:spLocks noChangeShapeType="1"/>
            </p:cNvSpPr>
            <p:nvPr/>
          </p:nvSpPr>
          <p:spPr bwMode="auto">
            <a:xfrm>
              <a:off x="2780" y="3648"/>
              <a:ext cx="0" cy="4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1531" name="Line 30"/>
            <p:cNvSpPr>
              <a:spLocks noChangeShapeType="1"/>
            </p:cNvSpPr>
            <p:nvPr/>
          </p:nvSpPr>
          <p:spPr bwMode="auto">
            <a:xfrm>
              <a:off x="3264" y="3648"/>
              <a:ext cx="0" cy="4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1532" name="Text Box 31"/>
            <p:cNvSpPr txBox="1">
              <a:spLocks noChangeArrowheads="1"/>
            </p:cNvSpPr>
            <p:nvPr/>
          </p:nvSpPr>
          <p:spPr bwMode="auto">
            <a:xfrm>
              <a:off x="2120" y="3696"/>
              <a:ext cx="30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/>
                <a:t>500</a:t>
              </a:r>
            </a:p>
          </p:txBody>
        </p:sp>
        <p:sp>
          <p:nvSpPr>
            <p:cNvPr id="21533" name="Text Box 32"/>
            <p:cNvSpPr txBox="1">
              <a:spLocks noChangeArrowheads="1"/>
            </p:cNvSpPr>
            <p:nvPr/>
          </p:nvSpPr>
          <p:spPr bwMode="auto">
            <a:xfrm>
              <a:off x="1642" y="3696"/>
              <a:ext cx="30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/>
                <a:t>250</a:t>
              </a:r>
            </a:p>
          </p:txBody>
        </p:sp>
        <p:sp>
          <p:nvSpPr>
            <p:cNvPr id="21534" name="Text Box 33"/>
            <p:cNvSpPr txBox="1">
              <a:spLocks noChangeArrowheads="1"/>
            </p:cNvSpPr>
            <p:nvPr/>
          </p:nvSpPr>
          <p:spPr bwMode="auto">
            <a:xfrm>
              <a:off x="1248" y="3696"/>
              <a:ext cx="18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/>
                <a:t>0</a:t>
              </a:r>
            </a:p>
          </p:txBody>
        </p:sp>
        <p:sp>
          <p:nvSpPr>
            <p:cNvPr id="21535" name="Text Box 34"/>
            <p:cNvSpPr txBox="1">
              <a:spLocks noChangeArrowheads="1"/>
            </p:cNvSpPr>
            <p:nvPr/>
          </p:nvSpPr>
          <p:spPr bwMode="auto">
            <a:xfrm>
              <a:off x="624" y="3696"/>
              <a:ext cx="35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/>
                <a:t>-250</a:t>
              </a:r>
            </a:p>
          </p:txBody>
        </p:sp>
        <p:sp>
          <p:nvSpPr>
            <p:cNvPr id="21536" name="Text Box 35"/>
            <p:cNvSpPr txBox="1">
              <a:spLocks noChangeArrowheads="1"/>
            </p:cNvSpPr>
            <p:nvPr/>
          </p:nvSpPr>
          <p:spPr bwMode="auto">
            <a:xfrm rot="-5400000">
              <a:off x="864" y="2840"/>
              <a:ext cx="10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Imperio Romano</a:t>
              </a:r>
            </a:p>
          </p:txBody>
        </p:sp>
        <p:sp>
          <p:nvSpPr>
            <p:cNvPr id="21537" name="Line 43"/>
            <p:cNvSpPr>
              <a:spLocks noChangeShapeType="1"/>
            </p:cNvSpPr>
            <p:nvPr/>
          </p:nvSpPr>
          <p:spPr bwMode="auto">
            <a:xfrm flipV="1">
              <a:off x="360" y="2160"/>
              <a:ext cx="0" cy="1496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1538" name="Line 50"/>
            <p:cNvSpPr>
              <a:spLocks noChangeShapeType="1"/>
            </p:cNvSpPr>
            <p:nvPr/>
          </p:nvSpPr>
          <p:spPr bwMode="auto">
            <a:xfrm>
              <a:off x="336" y="3388"/>
              <a:ext cx="4848" cy="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1539" name="Line 51"/>
            <p:cNvSpPr>
              <a:spLocks noChangeShapeType="1"/>
            </p:cNvSpPr>
            <p:nvPr/>
          </p:nvSpPr>
          <p:spPr bwMode="auto">
            <a:xfrm>
              <a:off x="336" y="3475"/>
              <a:ext cx="4848" cy="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1540" name="Line 52"/>
            <p:cNvSpPr>
              <a:spLocks noChangeShapeType="1"/>
            </p:cNvSpPr>
            <p:nvPr/>
          </p:nvSpPr>
          <p:spPr bwMode="auto">
            <a:xfrm>
              <a:off x="336" y="3561"/>
              <a:ext cx="4848" cy="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1541" name="Rectangle 53"/>
            <p:cNvSpPr>
              <a:spLocks noChangeArrowheads="1"/>
            </p:cNvSpPr>
            <p:nvPr/>
          </p:nvSpPr>
          <p:spPr bwMode="auto">
            <a:xfrm>
              <a:off x="76" y="3456"/>
              <a:ext cx="30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/>
                <a:t>200</a:t>
              </a:r>
            </a:p>
          </p:txBody>
        </p:sp>
        <p:sp>
          <p:nvSpPr>
            <p:cNvPr id="21542" name="Rectangle 54"/>
            <p:cNvSpPr>
              <a:spLocks noChangeArrowheads="1"/>
            </p:cNvSpPr>
            <p:nvPr/>
          </p:nvSpPr>
          <p:spPr bwMode="auto">
            <a:xfrm>
              <a:off x="72" y="3360"/>
              <a:ext cx="30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/>
                <a:t>400</a:t>
              </a:r>
            </a:p>
          </p:txBody>
        </p:sp>
        <p:sp>
          <p:nvSpPr>
            <p:cNvPr id="21543" name="Rectangle 55"/>
            <p:cNvSpPr>
              <a:spLocks noChangeArrowheads="1"/>
            </p:cNvSpPr>
            <p:nvPr/>
          </p:nvSpPr>
          <p:spPr bwMode="auto">
            <a:xfrm>
              <a:off x="72" y="3272"/>
              <a:ext cx="30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/>
                <a:t>600</a:t>
              </a:r>
            </a:p>
          </p:txBody>
        </p:sp>
        <p:sp>
          <p:nvSpPr>
            <p:cNvPr id="21544" name="Rectangle 58"/>
            <p:cNvSpPr>
              <a:spLocks noChangeArrowheads="1"/>
            </p:cNvSpPr>
            <p:nvPr/>
          </p:nvSpPr>
          <p:spPr bwMode="auto">
            <a:xfrm>
              <a:off x="4416" y="1248"/>
              <a:ext cx="1056" cy="273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CL"/>
            </a:p>
          </p:txBody>
        </p:sp>
      </p:grp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 rot="-5400000">
            <a:off x="2910682" y="5058568"/>
            <a:ext cx="641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Atila</a:t>
            </a: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 rot="-5400000">
            <a:off x="3272632" y="4353718"/>
            <a:ext cx="2051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Expansión del Islam</a:t>
            </a: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 rot="-5400000">
            <a:off x="4526757" y="4693443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Las cruzadas</a:t>
            </a: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 rot="-5400000">
            <a:off x="5269707" y="4617243"/>
            <a:ext cx="1257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Marco Polo</a:t>
            </a:r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 rot="-5400000">
            <a:off x="5905500" y="4221163"/>
            <a:ext cx="17018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Descubrimiento </a:t>
            </a:r>
          </a:p>
          <a:p>
            <a:pPr>
              <a:lnSpc>
                <a:spcPct val="70000"/>
              </a:lnSpc>
            </a:pPr>
            <a:r>
              <a:rPr lang="en-US" sz="1800"/>
              <a:t>de América</a:t>
            </a:r>
          </a:p>
        </p:txBody>
      </p:sp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669925" y="346075"/>
            <a:ext cx="65690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La población necesita varios siglos para duplicarse.</a:t>
            </a:r>
          </a:p>
          <a:p>
            <a:endParaRPr lang="en-US"/>
          </a:p>
        </p:txBody>
      </p:sp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685800" y="838200"/>
            <a:ext cx="6553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En el siglo XVI se alcanzan los quinientos millones de habitantes.</a:t>
            </a:r>
          </a:p>
        </p:txBody>
      </p:sp>
      <p:grpSp>
        <p:nvGrpSpPr>
          <p:cNvPr id="22537" name="Group 9"/>
          <p:cNvGrpSpPr>
            <a:grpSpLocks/>
          </p:cNvGrpSpPr>
          <p:nvPr/>
        </p:nvGrpSpPr>
        <p:grpSpPr bwMode="auto">
          <a:xfrm>
            <a:off x="114300" y="1981200"/>
            <a:ext cx="8572500" cy="4343400"/>
            <a:chOff x="72" y="1248"/>
            <a:chExt cx="5400" cy="2736"/>
          </a:xfrm>
        </p:grpSpPr>
        <p:sp>
          <p:nvSpPr>
            <p:cNvPr id="22539" name="Line 10"/>
            <p:cNvSpPr>
              <a:spLocks noChangeShapeType="1"/>
            </p:cNvSpPr>
            <p:nvPr/>
          </p:nvSpPr>
          <p:spPr bwMode="auto">
            <a:xfrm>
              <a:off x="352" y="3648"/>
              <a:ext cx="4848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2540" name="Freeform 11"/>
            <p:cNvSpPr>
              <a:spLocks/>
            </p:cNvSpPr>
            <p:nvPr/>
          </p:nvSpPr>
          <p:spPr bwMode="auto">
            <a:xfrm>
              <a:off x="432" y="1392"/>
              <a:ext cx="4704" cy="2208"/>
            </a:xfrm>
            <a:custGeom>
              <a:avLst/>
              <a:gdLst>
                <a:gd name="T0" fmla="*/ 0 w 4848"/>
                <a:gd name="T1" fmla="*/ 196 h 3120"/>
                <a:gd name="T2" fmla="*/ 1584 w 4848"/>
                <a:gd name="T3" fmla="*/ 190 h 3120"/>
                <a:gd name="T4" fmla="*/ 2753 w 4848"/>
                <a:gd name="T5" fmla="*/ 184 h 3120"/>
                <a:gd name="T6" fmla="*/ 3281 w 4848"/>
                <a:gd name="T7" fmla="*/ 176 h 3120"/>
                <a:gd name="T8" fmla="*/ 3583 w 4848"/>
                <a:gd name="T9" fmla="*/ 142 h 3120"/>
                <a:gd name="T10" fmla="*/ 3772 w 4848"/>
                <a:gd name="T11" fmla="*/ 24 h 3120"/>
                <a:gd name="T12" fmla="*/ 3807 w 4848"/>
                <a:gd name="T13" fmla="*/ 0 h 31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848"/>
                <a:gd name="T22" fmla="*/ 0 h 3120"/>
                <a:gd name="T23" fmla="*/ 4848 w 4848"/>
                <a:gd name="T24" fmla="*/ 3120 h 312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848" h="3120">
                  <a:moveTo>
                    <a:pt x="0" y="3120"/>
                  </a:moveTo>
                  <a:cubicBezTo>
                    <a:pt x="716" y="3088"/>
                    <a:pt x="1432" y="3056"/>
                    <a:pt x="2016" y="3024"/>
                  </a:cubicBezTo>
                  <a:cubicBezTo>
                    <a:pt x="2600" y="2992"/>
                    <a:pt x="3144" y="2968"/>
                    <a:pt x="3504" y="2928"/>
                  </a:cubicBezTo>
                  <a:cubicBezTo>
                    <a:pt x="3864" y="2888"/>
                    <a:pt x="4000" y="2896"/>
                    <a:pt x="4176" y="2784"/>
                  </a:cubicBezTo>
                  <a:cubicBezTo>
                    <a:pt x="4352" y="2672"/>
                    <a:pt x="4456" y="2656"/>
                    <a:pt x="4560" y="2256"/>
                  </a:cubicBezTo>
                  <a:cubicBezTo>
                    <a:pt x="4664" y="1856"/>
                    <a:pt x="4752" y="760"/>
                    <a:pt x="4800" y="384"/>
                  </a:cubicBezTo>
                  <a:cubicBezTo>
                    <a:pt x="4848" y="8"/>
                    <a:pt x="4848" y="4"/>
                    <a:pt x="4848" y="0"/>
                  </a:cubicBezTo>
                </a:path>
              </a:pathLst>
            </a:custGeom>
            <a:noFill/>
            <a:ln w="57150">
              <a:solidFill>
                <a:srgbClr val="8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2541" name="Text Box 12"/>
            <p:cNvSpPr txBox="1">
              <a:spLocks noChangeArrowheads="1"/>
            </p:cNvSpPr>
            <p:nvPr/>
          </p:nvSpPr>
          <p:spPr bwMode="auto">
            <a:xfrm>
              <a:off x="144" y="3696"/>
              <a:ext cx="35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/>
                <a:t>-500</a:t>
              </a:r>
            </a:p>
          </p:txBody>
        </p:sp>
        <p:sp>
          <p:nvSpPr>
            <p:cNvPr id="22542" name="Text Box 13"/>
            <p:cNvSpPr txBox="1">
              <a:spLocks noChangeArrowheads="1"/>
            </p:cNvSpPr>
            <p:nvPr/>
          </p:nvSpPr>
          <p:spPr bwMode="auto">
            <a:xfrm>
              <a:off x="2599" y="3696"/>
              <a:ext cx="30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/>
                <a:t>750</a:t>
              </a:r>
            </a:p>
          </p:txBody>
        </p:sp>
        <p:sp>
          <p:nvSpPr>
            <p:cNvPr id="22543" name="Text Box 14"/>
            <p:cNvSpPr txBox="1">
              <a:spLocks noChangeArrowheads="1"/>
            </p:cNvSpPr>
            <p:nvPr/>
          </p:nvSpPr>
          <p:spPr bwMode="auto">
            <a:xfrm rot="-5400000">
              <a:off x="500" y="2908"/>
              <a:ext cx="105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Guerras Púnicas</a:t>
              </a:r>
            </a:p>
          </p:txBody>
        </p:sp>
        <p:sp>
          <p:nvSpPr>
            <p:cNvPr id="22544" name="Text Box 15"/>
            <p:cNvSpPr txBox="1">
              <a:spLocks noChangeArrowheads="1"/>
            </p:cNvSpPr>
            <p:nvPr/>
          </p:nvSpPr>
          <p:spPr bwMode="auto">
            <a:xfrm rot="-5400000">
              <a:off x="28" y="2916"/>
              <a:ext cx="113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Alejandro Magno</a:t>
              </a:r>
            </a:p>
          </p:txBody>
        </p:sp>
        <p:sp>
          <p:nvSpPr>
            <p:cNvPr id="22545" name="Line 16"/>
            <p:cNvSpPr>
              <a:spLocks noChangeShapeType="1"/>
            </p:cNvSpPr>
            <p:nvPr/>
          </p:nvSpPr>
          <p:spPr bwMode="auto">
            <a:xfrm>
              <a:off x="360" y="3648"/>
              <a:ext cx="0" cy="4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2546" name="Line 17"/>
            <p:cNvSpPr>
              <a:spLocks noChangeShapeType="1"/>
            </p:cNvSpPr>
            <p:nvPr/>
          </p:nvSpPr>
          <p:spPr bwMode="auto">
            <a:xfrm>
              <a:off x="844" y="3648"/>
              <a:ext cx="0" cy="4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2547" name="Line 18"/>
            <p:cNvSpPr>
              <a:spLocks noChangeShapeType="1"/>
            </p:cNvSpPr>
            <p:nvPr/>
          </p:nvSpPr>
          <p:spPr bwMode="auto">
            <a:xfrm>
              <a:off x="3748" y="3648"/>
              <a:ext cx="0" cy="4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2548" name="Line 19"/>
            <p:cNvSpPr>
              <a:spLocks noChangeShapeType="1"/>
            </p:cNvSpPr>
            <p:nvPr/>
          </p:nvSpPr>
          <p:spPr bwMode="auto">
            <a:xfrm>
              <a:off x="4232" y="3648"/>
              <a:ext cx="0" cy="4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2549" name="Text Box 20"/>
            <p:cNvSpPr txBox="1">
              <a:spLocks noChangeArrowheads="1"/>
            </p:cNvSpPr>
            <p:nvPr/>
          </p:nvSpPr>
          <p:spPr bwMode="auto">
            <a:xfrm>
              <a:off x="3555" y="3696"/>
              <a:ext cx="40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/>
                <a:t>1.250</a:t>
              </a:r>
            </a:p>
          </p:txBody>
        </p:sp>
        <p:sp>
          <p:nvSpPr>
            <p:cNvPr id="22550" name="Text Box 21"/>
            <p:cNvSpPr txBox="1">
              <a:spLocks noChangeArrowheads="1"/>
            </p:cNvSpPr>
            <p:nvPr/>
          </p:nvSpPr>
          <p:spPr bwMode="auto">
            <a:xfrm>
              <a:off x="4033" y="3696"/>
              <a:ext cx="40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/>
                <a:t>1.500</a:t>
              </a:r>
            </a:p>
          </p:txBody>
        </p:sp>
        <p:sp>
          <p:nvSpPr>
            <p:cNvPr id="22551" name="Text Box 22"/>
            <p:cNvSpPr txBox="1">
              <a:spLocks noChangeArrowheads="1"/>
            </p:cNvSpPr>
            <p:nvPr/>
          </p:nvSpPr>
          <p:spPr bwMode="auto">
            <a:xfrm>
              <a:off x="3077" y="3696"/>
              <a:ext cx="40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/>
                <a:t>1.000</a:t>
              </a:r>
            </a:p>
          </p:txBody>
        </p:sp>
        <p:sp>
          <p:nvSpPr>
            <p:cNvPr id="22552" name="Line 23"/>
            <p:cNvSpPr>
              <a:spLocks noChangeShapeType="1"/>
            </p:cNvSpPr>
            <p:nvPr/>
          </p:nvSpPr>
          <p:spPr bwMode="auto">
            <a:xfrm>
              <a:off x="1328" y="3648"/>
              <a:ext cx="0" cy="4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2553" name="Line 24"/>
            <p:cNvSpPr>
              <a:spLocks noChangeShapeType="1"/>
            </p:cNvSpPr>
            <p:nvPr/>
          </p:nvSpPr>
          <p:spPr bwMode="auto">
            <a:xfrm>
              <a:off x="1812" y="3648"/>
              <a:ext cx="0" cy="4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2554" name="Line 25"/>
            <p:cNvSpPr>
              <a:spLocks noChangeShapeType="1"/>
            </p:cNvSpPr>
            <p:nvPr/>
          </p:nvSpPr>
          <p:spPr bwMode="auto">
            <a:xfrm>
              <a:off x="2296" y="3648"/>
              <a:ext cx="0" cy="4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2555" name="Line 26"/>
            <p:cNvSpPr>
              <a:spLocks noChangeShapeType="1"/>
            </p:cNvSpPr>
            <p:nvPr/>
          </p:nvSpPr>
          <p:spPr bwMode="auto">
            <a:xfrm>
              <a:off x="2780" y="3648"/>
              <a:ext cx="0" cy="4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2556" name="Line 27"/>
            <p:cNvSpPr>
              <a:spLocks noChangeShapeType="1"/>
            </p:cNvSpPr>
            <p:nvPr/>
          </p:nvSpPr>
          <p:spPr bwMode="auto">
            <a:xfrm>
              <a:off x="3264" y="3648"/>
              <a:ext cx="0" cy="4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2557" name="Text Box 28"/>
            <p:cNvSpPr txBox="1">
              <a:spLocks noChangeArrowheads="1"/>
            </p:cNvSpPr>
            <p:nvPr/>
          </p:nvSpPr>
          <p:spPr bwMode="auto">
            <a:xfrm>
              <a:off x="2120" y="3696"/>
              <a:ext cx="30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/>
                <a:t>500</a:t>
              </a:r>
            </a:p>
          </p:txBody>
        </p:sp>
        <p:sp>
          <p:nvSpPr>
            <p:cNvPr id="22558" name="Text Box 29"/>
            <p:cNvSpPr txBox="1">
              <a:spLocks noChangeArrowheads="1"/>
            </p:cNvSpPr>
            <p:nvPr/>
          </p:nvSpPr>
          <p:spPr bwMode="auto">
            <a:xfrm>
              <a:off x="1642" y="3696"/>
              <a:ext cx="30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/>
                <a:t>250</a:t>
              </a:r>
            </a:p>
          </p:txBody>
        </p:sp>
        <p:sp>
          <p:nvSpPr>
            <p:cNvPr id="22559" name="Text Box 30"/>
            <p:cNvSpPr txBox="1">
              <a:spLocks noChangeArrowheads="1"/>
            </p:cNvSpPr>
            <p:nvPr/>
          </p:nvSpPr>
          <p:spPr bwMode="auto">
            <a:xfrm>
              <a:off x="1248" y="3696"/>
              <a:ext cx="18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/>
                <a:t>0</a:t>
              </a:r>
            </a:p>
          </p:txBody>
        </p:sp>
        <p:sp>
          <p:nvSpPr>
            <p:cNvPr id="22560" name="Text Box 31"/>
            <p:cNvSpPr txBox="1">
              <a:spLocks noChangeArrowheads="1"/>
            </p:cNvSpPr>
            <p:nvPr/>
          </p:nvSpPr>
          <p:spPr bwMode="auto">
            <a:xfrm>
              <a:off x="624" y="3696"/>
              <a:ext cx="35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/>
                <a:t>-250</a:t>
              </a:r>
            </a:p>
          </p:txBody>
        </p:sp>
        <p:sp>
          <p:nvSpPr>
            <p:cNvPr id="22561" name="Text Box 32"/>
            <p:cNvSpPr txBox="1">
              <a:spLocks noChangeArrowheads="1"/>
            </p:cNvSpPr>
            <p:nvPr/>
          </p:nvSpPr>
          <p:spPr bwMode="auto">
            <a:xfrm rot="-5400000">
              <a:off x="864" y="2840"/>
              <a:ext cx="10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Imperio Romano</a:t>
              </a:r>
            </a:p>
          </p:txBody>
        </p:sp>
        <p:sp>
          <p:nvSpPr>
            <p:cNvPr id="22562" name="Line 33"/>
            <p:cNvSpPr>
              <a:spLocks noChangeShapeType="1"/>
            </p:cNvSpPr>
            <p:nvPr/>
          </p:nvSpPr>
          <p:spPr bwMode="auto">
            <a:xfrm flipV="1">
              <a:off x="360" y="2160"/>
              <a:ext cx="0" cy="1496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2563" name="Line 34"/>
            <p:cNvSpPr>
              <a:spLocks noChangeShapeType="1"/>
            </p:cNvSpPr>
            <p:nvPr/>
          </p:nvSpPr>
          <p:spPr bwMode="auto">
            <a:xfrm>
              <a:off x="336" y="3388"/>
              <a:ext cx="4848" cy="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2564" name="Line 35"/>
            <p:cNvSpPr>
              <a:spLocks noChangeShapeType="1"/>
            </p:cNvSpPr>
            <p:nvPr/>
          </p:nvSpPr>
          <p:spPr bwMode="auto">
            <a:xfrm>
              <a:off x="336" y="3475"/>
              <a:ext cx="4848" cy="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2565" name="Line 36"/>
            <p:cNvSpPr>
              <a:spLocks noChangeShapeType="1"/>
            </p:cNvSpPr>
            <p:nvPr/>
          </p:nvSpPr>
          <p:spPr bwMode="auto">
            <a:xfrm>
              <a:off x="336" y="3561"/>
              <a:ext cx="4848" cy="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2566" name="Rectangle 37"/>
            <p:cNvSpPr>
              <a:spLocks noChangeArrowheads="1"/>
            </p:cNvSpPr>
            <p:nvPr/>
          </p:nvSpPr>
          <p:spPr bwMode="auto">
            <a:xfrm>
              <a:off x="76" y="3456"/>
              <a:ext cx="30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/>
                <a:t>200</a:t>
              </a:r>
            </a:p>
          </p:txBody>
        </p:sp>
        <p:sp>
          <p:nvSpPr>
            <p:cNvPr id="22567" name="Rectangle 38"/>
            <p:cNvSpPr>
              <a:spLocks noChangeArrowheads="1"/>
            </p:cNvSpPr>
            <p:nvPr/>
          </p:nvSpPr>
          <p:spPr bwMode="auto">
            <a:xfrm>
              <a:off x="72" y="3360"/>
              <a:ext cx="30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/>
                <a:t>400</a:t>
              </a:r>
            </a:p>
          </p:txBody>
        </p:sp>
        <p:sp>
          <p:nvSpPr>
            <p:cNvPr id="22568" name="Rectangle 39"/>
            <p:cNvSpPr>
              <a:spLocks noChangeArrowheads="1"/>
            </p:cNvSpPr>
            <p:nvPr/>
          </p:nvSpPr>
          <p:spPr bwMode="auto">
            <a:xfrm>
              <a:off x="72" y="3272"/>
              <a:ext cx="30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/>
                <a:t>600</a:t>
              </a:r>
            </a:p>
          </p:txBody>
        </p:sp>
        <p:sp>
          <p:nvSpPr>
            <p:cNvPr id="22569" name="Rectangle 40"/>
            <p:cNvSpPr>
              <a:spLocks noChangeArrowheads="1"/>
            </p:cNvSpPr>
            <p:nvPr/>
          </p:nvSpPr>
          <p:spPr bwMode="auto">
            <a:xfrm>
              <a:off x="4416" y="1248"/>
              <a:ext cx="1056" cy="273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CL"/>
            </a:p>
          </p:txBody>
        </p:sp>
      </p:grpSp>
      <p:sp>
        <p:nvSpPr>
          <p:cNvPr id="22538" name="Text Box 41"/>
          <p:cNvSpPr txBox="1">
            <a:spLocks noChangeArrowheads="1"/>
          </p:cNvSpPr>
          <p:nvPr/>
        </p:nvSpPr>
        <p:spPr bwMode="auto">
          <a:xfrm>
            <a:off x="685800" y="1600200"/>
            <a:ext cx="55197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Después, el crecimiento se acelera. </a:t>
            </a:r>
          </a:p>
          <a:p>
            <a:r>
              <a:rPr lang="en-US"/>
              <a:t>La población se duplica en doscientos años.</a:t>
            </a: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44"/>
          <p:cNvSpPr txBox="1">
            <a:spLocks noChangeArrowheads="1"/>
          </p:cNvSpPr>
          <p:nvPr/>
        </p:nvSpPr>
        <p:spPr bwMode="auto">
          <a:xfrm>
            <a:off x="0" y="4908550"/>
            <a:ext cx="6413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/>
              <a:t>1.000</a:t>
            </a:r>
          </a:p>
        </p:txBody>
      </p:sp>
      <p:sp>
        <p:nvSpPr>
          <p:cNvPr id="23555" name="Line 45"/>
          <p:cNvSpPr>
            <a:spLocks noChangeShapeType="1"/>
          </p:cNvSpPr>
          <p:nvPr/>
        </p:nvSpPr>
        <p:spPr bwMode="auto">
          <a:xfrm>
            <a:off x="533400" y="5105400"/>
            <a:ext cx="7696200" cy="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3556" name="Line 46"/>
          <p:cNvSpPr>
            <a:spLocks noChangeShapeType="1"/>
          </p:cNvSpPr>
          <p:nvPr/>
        </p:nvSpPr>
        <p:spPr bwMode="auto">
          <a:xfrm>
            <a:off x="533400" y="5241925"/>
            <a:ext cx="7696200" cy="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3557" name="Text Box 2"/>
          <p:cNvSpPr txBox="1">
            <a:spLocks noChangeArrowheads="1"/>
          </p:cNvSpPr>
          <p:nvPr/>
        </p:nvSpPr>
        <p:spPr bwMode="auto">
          <a:xfrm rot="-5400000">
            <a:off x="2910682" y="5058568"/>
            <a:ext cx="641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Atila</a:t>
            </a:r>
          </a:p>
        </p:txBody>
      </p:sp>
      <p:sp>
        <p:nvSpPr>
          <p:cNvPr id="23558" name="Text Box 3"/>
          <p:cNvSpPr txBox="1">
            <a:spLocks noChangeArrowheads="1"/>
          </p:cNvSpPr>
          <p:nvPr/>
        </p:nvSpPr>
        <p:spPr bwMode="auto">
          <a:xfrm rot="-5400000">
            <a:off x="3272632" y="4353718"/>
            <a:ext cx="2051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Expansión del Islam</a:t>
            </a:r>
          </a:p>
        </p:txBody>
      </p:sp>
      <p:sp>
        <p:nvSpPr>
          <p:cNvPr id="23559" name="Text Box 4"/>
          <p:cNvSpPr txBox="1">
            <a:spLocks noChangeArrowheads="1"/>
          </p:cNvSpPr>
          <p:nvPr/>
        </p:nvSpPr>
        <p:spPr bwMode="auto">
          <a:xfrm rot="-5400000">
            <a:off x="4526757" y="4693443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Las cruzadas</a:t>
            </a:r>
          </a:p>
        </p:txBody>
      </p:sp>
      <p:sp>
        <p:nvSpPr>
          <p:cNvPr id="23560" name="Text Box 5"/>
          <p:cNvSpPr txBox="1">
            <a:spLocks noChangeArrowheads="1"/>
          </p:cNvSpPr>
          <p:nvPr/>
        </p:nvSpPr>
        <p:spPr bwMode="auto">
          <a:xfrm rot="-5400000">
            <a:off x="5269707" y="4617243"/>
            <a:ext cx="1257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Marco Polo</a:t>
            </a:r>
          </a:p>
        </p:txBody>
      </p:sp>
      <p:sp>
        <p:nvSpPr>
          <p:cNvPr id="23561" name="Text Box 6"/>
          <p:cNvSpPr txBox="1">
            <a:spLocks noChangeArrowheads="1"/>
          </p:cNvSpPr>
          <p:nvPr/>
        </p:nvSpPr>
        <p:spPr bwMode="auto">
          <a:xfrm rot="-5400000">
            <a:off x="5905500" y="4221163"/>
            <a:ext cx="17018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Descubrimiento </a:t>
            </a:r>
          </a:p>
          <a:p>
            <a:pPr>
              <a:lnSpc>
                <a:spcPct val="70000"/>
              </a:lnSpc>
            </a:pPr>
            <a:r>
              <a:rPr lang="en-US" sz="1800"/>
              <a:t>de América</a:t>
            </a:r>
          </a:p>
        </p:txBody>
      </p:sp>
      <p:sp>
        <p:nvSpPr>
          <p:cNvPr id="23562" name="Text Box 7"/>
          <p:cNvSpPr txBox="1">
            <a:spLocks noChangeArrowheads="1"/>
          </p:cNvSpPr>
          <p:nvPr/>
        </p:nvSpPr>
        <p:spPr bwMode="auto">
          <a:xfrm>
            <a:off x="669925" y="346075"/>
            <a:ext cx="65690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La población necesita varios siglos para duplicarse.</a:t>
            </a:r>
          </a:p>
          <a:p>
            <a:endParaRPr lang="en-US"/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685800" y="838200"/>
            <a:ext cx="6553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En el siglo XVI se alcanzan los quinientos millones de habitantes.</a:t>
            </a:r>
          </a:p>
        </p:txBody>
      </p:sp>
      <p:sp>
        <p:nvSpPr>
          <p:cNvPr id="23564" name="Line 10"/>
          <p:cNvSpPr>
            <a:spLocks noChangeShapeType="1"/>
          </p:cNvSpPr>
          <p:nvPr/>
        </p:nvSpPr>
        <p:spPr bwMode="auto">
          <a:xfrm>
            <a:off x="558800" y="5791200"/>
            <a:ext cx="76962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3565" name="Freeform 11"/>
          <p:cNvSpPr>
            <a:spLocks/>
          </p:cNvSpPr>
          <p:nvPr/>
        </p:nvSpPr>
        <p:spPr bwMode="auto">
          <a:xfrm>
            <a:off x="685800" y="2209800"/>
            <a:ext cx="7467600" cy="3505200"/>
          </a:xfrm>
          <a:custGeom>
            <a:avLst/>
            <a:gdLst>
              <a:gd name="T0" fmla="*/ 0 w 4848"/>
              <a:gd name="T1" fmla="*/ 2147483647 h 3120"/>
              <a:gd name="T2" fmla="*/ 2147483647 w 4848"/>
              <a:gd name="T3" fmla="*/ 2147483647 h 3120"/>
              <a:gd name="T4" fmla="*/ 2147483647 w 4848"/>
              <a:gd name="T5" fmla="*/ 2147483647 h 3120"/>
              <a:gd name="T6" fmla="*/ 2147483647 w 4848"/>
              <a:gd name="T7" fmla="*/ 2147483647 h 3120"/>
              <a:gd name="T8" fmla="*/ 2147483647 w 4848"/>
              <a:gd name="T9" fmla="*/ 2147483647 h 3120"/>
              <a:gd name="T10" fmla="*/ 2147483647 w 4848"/>
              <a:gd name="T11" fmla="*/ 2147483647 h 3120"/>
              <a:gd name="T12" fmla="*/ 2147483647 w 4848"/>
              <a:gd name="T13" fmla="*/ 0 h 312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848"/>
              <a:gd name="T22" fmla="*/ 0 h 3120"/>
              <a:gd name="T23" fmla="*/ 4848 w 4848"/>
              <a:gd name="T24" fmla="*/ 3120 h 312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848" h="3120">
                <a:moveTo>
                  <a:pt x="0" y="3120"/>
                </a:moveTo>
                <a:cubicBezTo>
                  <a:pt x="716" y="3088"/>
                  <a:pt x="1432" y="3056"/>
                  <a:pt x="2016" y="3024"/>
                </a:cubicBezTo>
                <a:cubicBezTo>
                  <a:pt x="2600" y="2992"/>
                  <a:pt x="3144" y="2968"/>
                  <a:pt x="3504" y="2928"/>
                </a:cubicBezTo>
                <a:cubicBezTo>
                  <a:pt x="3864" y="2888"/>
                  <a:pt x="4000" y="2896"/>
                  <a:pt x="4176" y="2784"/>
                </a:cubicBezTo>
                <a:cubicBezTo>
                  <a:pt x="4352" y="2672"/>
                  <a:pt x="4456" y="2656"/>
                  <a:pt x="4560" y="2256"/>
                </a:cubicBezTo>
                <a:cubicBezTo>
                  <a:pt x="4664" y="1856"/>
                  <a:pt x="4752" y="760"/>
                  <a:pt x="4800" y="384"/>
                </a:cubicBezTo>
                <a:cubicBezTo>
                  <a:pt x="4848" y="8"/>
                  <a:pt x="4848" y="4"/>
                  <a:pt x="4848" y="0"/>
                </a:cubicBezTo>
              </a:path>
            </a:pathLst>
          </a:custGeom>
          <a:noFill/>
          <a:ln w="57150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3566" name="Text Box 12"/>
          <p:cNvSpPr txBox="1">
            <a:spLocks noChangeArrowheads="1"/>
          </p:cNvSpPr>
          <p:nvPr/>
        </p:nvSpPr>
        <p:spPr bwMode="auto">
          <a:xfrm>
            <a:off x="228600" y="5867400"/>
            <a:ext cx="5572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/>
              <a:t>-500</a:t>
            </a:r>
          </a:p>
        </p:txBody>
      </p:sp>
      <p:sp>
        <p:nvSpPr>
          <p:cNvPr id="23567" name="Text Box 13"/>
          <p:cNvSpPr txBox="1">
            <a:spLocks noChangeArrowheads="1"/>
          </p:cNvSpPr>
          <p:nvPr/>
        </p:nvSpPr>
        <p:spPr bwMode="auto">
          <a:xfrm>
            <a:off x="4125913" y="5867400"/>
            <a:ext cx="4889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/>
              <a:t>750</a:t>
            </a:r>
          </a:p>
        </p:txBody>
      </p:sp>
      <p:sp>
        <p:nvSpPr>
          <p:cNvPr id="23568" name="Text Box 14"/>
          <p:cNvSpPr txBox="1">
            <a:spLocks noChangeArrowheads="1"/>
          </p:cNvSpPr>
          <p:nvPr/>
        </p:nvSpPr>
        <p:spPr bwMode="auto">
          <a:xfrm rot="-5400000">
            <a:off x="792957" y="4617243"/>
            <a:ext cx="1676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Guerras Púnicas</a:t>
            </a:r>
          </a:p>
        </p:txBody>
      </p:sp>
      <p:sp>
        <p:nvSpPr>
          <p:cNvPr id="23569" name="Text Box 15"/>
          <p:cNvSpPr txBox="1">
            <a:spLocks noChangeArrowheads="1"/>
          </p:cNvSpPr>
          <p:nvPr/>
        </p:nvSpPr>
        <p:spPr bwMode="auto">
          <a:xfrm rot="-5400000">
            <a:off x="43657" y="4629943"/>
            <a:ext cx="180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Alejandro Magno</a:t>
            </a:r>
          </a:p>
        </p:txBody>
      </p:sp>
      <p:sp>
        <p:nvSpPr>
          <p:cNvPr id="23570" name="Line 16"/>
          <p:cNvSpPr>
            <a:spLocks noChangeShapeType="1"/>
          </p:cNvSpPr>
          <p:nvPr/>
        </p:nvSpPr>
        <p:spPr bwMode="auto">
          <a:xfrm>
            <a:off x="571500" y="5791200"/>
            <a:ext cx="0" cy="762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3571" name="Line 17"/>
          <p:cNvSpPr>
            <a:spLocks noChangeShapeType="1"/>
          </p:cNvSpPr>
          <p:nvPr/>
        </p:nvSpPr>
        <p:spPr bwMode="auto">
          <a:xfrm>
            <a:off x="1339850" y="5791200"/>
            <a:ext cx="0" cy="762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3572" name="Line 18"/>
          <p:cNvSpPr>
            <a:spLocks noChangeShapeType="1"/>
          </p:cNvSpPr>
          <p:nvPr/>
        </p:nvSpPr>
        <p:spPr bwMode="auto">
          <a:xfrm>
            <a:off x="5949950" y="5791200"/>
            <a:ext cx="0" cy="762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3573" name="Line 19"/>
          <p:cNvSpPr>
            <a:spLocks noChangeShapeType="1"/>
          </p:cNvSpPr>
          <p:nvPr/>
        </p:nvSpPr>
        <p:spPr bwMode="auto">
          <a:xfrm>
            <a:off x="6718300" y="5791200"/>
            <a:ext cx="0" cy="762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3574" name="Text Box 20"/>
          <p:cNvSpPr txBox="1">
            <a:spLocks noChangeArrowheads="1"/>
          </p:cNvSpPr>
          <p:nvPr/>
        </p:nvSpPr>
        <p:spPr bwMode="auto">
          <a:xfrm>
            <a:off x="5643563" y="5867400"/>
            <a:ext cx="6413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/>
              <a:t>1.250</a:t>
            </a:r>
          </a:p>
        </p:txBody>
      </p:sp>
      <p:sp>
        <p:nvSpPr>
          <p:cNvPr id="23575" name="Text Box 21"/>
          <p:cNvSpPr txBox="1">
            <a:spLocks noChangeArrowheads="1"/>
          </p:cNvSpPr>
          <p:nvPr/>
        </p:nvSpPr>
        <p:spPr bwMode="auto">
          <a:xfrm>
            <a:off x="6402388" y="5867400"/>
            <a:ext cx="6413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/>
              <a:t>1.500</a:t>
            </a:r>
          </a:p>
        </p:txBody>
      </p:sp>
      <p:sp>
        <p:nvSpPr>
          <p:cNvPr id="23576" name="Text Box 22"/>
          <p:cNvSpPr txBox="1">
            <a:spLocks noChangeArrowheads="1"/>
          </p:cNvSpPr>
          <p:nvPr/>
        </p:nvSpPr>
        <p:spPr bwMode="auto">
          <a:xfrm>
            <a:off x="4884738" y="5867400"/>
            <a:ext cx="6413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/>
              <a:t>1.000</a:t>
            </a:r>
          </a:p>
        </p:txBody>
      </p:sp>
      <p:sp>
        <p:nvSpPr>
          <p:cNvPr id="23577" name="Line 23"/>
          <p:cNvSpPr>
            <a:spLocks noChangeShapeType="1"/>
          </p:cNvSpPr>
          <p:nvPr/>
        </p:nvSpPr>
        <p:spPr bwMode="auto">
          <a:xfrm>
            <a:off x="2108200" y="5791200"/>
            <a:ext cx="0" cy="762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3578" name="Line 24"/>
          <p:cNvSpPr>
            <a:spLocks noChangeShapeType="1"/>
          </p:cNvSpPr>
          <p:nvPr/>
        </p:nvSpPr>
        <p:spPr bwMode="auto">
          <a:xfrm>
            <a:off x="2876550" y="5791200"/>
            <a:ext cx="0" cy="762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3579" name="Line 25"/>
          <p:cNvSpPr>
            <a:spLocks noChangeShapeType="1"/>
          </p:cNvSpPr>
          <p:nvPr/>
        </p:nvSpPr>
        <p:spPr bwMode="auto">
          <a:xfrm>
            <a:off x="3644900" y="5791200"/>
            <a:ext cx="0" cy="762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3580" name="Line 26"/>
          <p:cNvSpPr>
            <a:spLocks noChangeShapeType="1"/>
          </p:cNvSpPr>
          <p:nvPr/>
        </p:nvSpPr>
        <p:spPr bwMode="auto">
          <a:xfrm>
            <a:off x="4413250" y="5791200"/>
            <a:ext cx="0" cy="762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3581" name="Line 27"/>
          <p:cNvSpPr>
            <a:spLocks noChangeShapeType="1"/>
          </p:cNvSpPr>
          <p:nvPr/>
        </p:nvSpPr>
        <p:spPr bwMode="auto">
          <a:xfrm>
            <a:off x="5181600" y="5791200"/>
            <a:ext cx="0" cy="762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3582" name="Text Box 28"/>
          <p:cNvSpPr txBox="1">
            <a:spLocks noChangeArrowheads="1"/>
          </p:cNvSpPr>
          <p:nvPr/>
        </p:nvSpPr>
        <p:spPr bwMode="auto">
          <a:xfrm>
            <a:off x="3365500" y="5867400"/>
            <a:ext cx="4889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/>
              <a:t>500</a:t>
            </a:r>
          </a:p>
        </p:txBody>
      </p:sp>
      <p:sp>
        <p:nvSpPr>
          <p:cNvPr id="23583" name="Text Box 29"/>
          <p:cNvSpPr txBox="1">
            <a:spLocks noChangeArrowheads="1"/>
          </p:cNvSpPr>
          <p:nvPr/>
        </p:nvSpPr>
        <p:spPr bwMode="auto">
          <a:xfrm>
            <a:off x="2606675" y="5867400"/>
            <a:ext cx="4889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/>
              <a:t>250</a:t>
            </a:r>
          </a:p>
        </p:txBody>
      </p:sp>
      <p:sp>
        <p:nvSpPr>
          <p:cNvPr id="23584" name="Text Box 30"/>
          <p:cNvSpPr txBox="1">
            <a:spLocks noChangeArrowheads="1"/>
          </p:cNvSpPr>
          <p:nvPr/>
        </p:nvSpPr>
        <p:spPr bwMode="auto">
          <a:xfrm>
            <a:off x="1981200" y="5867400"/>
            <a:ext cx="285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/>
              <a:t>0</a:t>
            </a:r>
          </a:p>
        </p:txBody>
      </p:sp>
      <p:sp>
        <p:nvSpPr>
          <p:cNvPr id="23585" name="Text Box 31"/>
          <p:cNvSpPr txBox="1">
            <a:spLocks noChangeArrowheads="1"/>
          </p:cNvSpPr>
          <p:nvPr/>
        </p:nvSpPr>
        <p:spPr bwMode="auto">
          <a:xfrm>
            <a:off x="990600" y="5867400"/>
            <a:ext cx="5572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/>
              <a:t>-250</a:t>
            </a:r>
          </a:p>
        </p:txBody>
      </p:sp>
      <p:sp>
        <p:nvSpPr>
          <p:cNvPr id="23586" name="Text Box 32"/>
          <p:cNvSpPr txBox="1">
            <a:spLocks noChangeArrowheads="1"/>
          </p:cNvSpPr>
          <p:nvPr/>
        </p:nvSpPr>
        <p:spPr bwMode="auto">
          <a:xfrm rot="-5400000">
            <a:off x="1370807" y="4509293"/>
            <a:ext cx="1739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Imperio Romano</a:t>
            </a:r>
          </a:p>
        </p:txBody>
      </p:sp>
      <p:sp>
        <p:nvSpPr>
          <p:cNvPr id="23587" name="Line 33"/>
          <p:cNvSpPr>
            <a:spLocks noChangeShapeType="1"/>
          </p:cNvSpPr>
          <p:nvPr/>
        </p:nvSpPr>
        <p:spPr bwMode="auto">
          <a:xfrm flipV="1">
            <a:off x="571500" y="3429000"/>
            <a:ext cx="0" cy="23749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3588" name="Line 34"/>
          <p:cNvSpPr>
            <a:spLocks noChangeShapeType="1"/>
          </p:cNvSpPr>
          <p:nvPr/>
        </p:nvSpPr>
        <p:spPr bwMode="auto">
          <a:xfrm>
            <a:off x="533400" y="5378450"/>
            <a:ext cx="7696200" cy="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3589" name="Line 35"/>
          <p:cNvSpPr>
            <a:spLocks noChangeShapeType="1"/>
          </p:cNvSpPr>
          <p:nvPr/>
        </p:nvSpPr>
        <p:spPr bwMode="auto">
          <a:xfrm>
            <a:off x="533400" y="5516563"/>
            <a:ext cx="7696200" cy="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3590" name="Line 36"/>
          <p:cNvSpPr>
            <a:spLocks noChangeShapeType="1"/>
          </p:cNvSpPr>
          <p:nvPr/>
        </p:nvSpPr>
        <p:spPr bwMode="auto">
          <a:xfrm>
            <a:off x="533400" y="5653088"/>
            <a:ext cx="7696200" cy="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3591" name="Rectangle 37"/>
          <p:cNvSpPr>
            <a:spLocks noChangeArrowheads="1"/>
          </p:cNvSpPr>
          <p:nvPr/>
        </p:nvSpPr>
        <p:spPr bwMode="auto">
          <a:xfrm>
            <a:off x="120650" y="5486400"/>
            <a:ext cx="4889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/>
              <a:t>200</a:t>
            </a:r>
          </a:p>
        </p:txBody>
      </p:sp>
      <p:sp>
        <p:nvSpPr>
          <p:cNvPr id="23592" name="Rectangle 38"/>
          <p:cNvSpPr>
            <a:spLocks noChangeArrowheads="1"/>
          </p:cNvSpPr>
          <p:nvPr/>
        </p:nvSpPr>
        <p:spPr bwMode="auto">
          <a:xfrm>
            <a:off x="114300" y="5334000"/>
            <a:ext cx="4889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/>
              <a:t>400</a:t>
            </a:r>
          </a:p>
        </p:txBody>
      </p:sp>
      <p:sp>
        <p:nvSpPr>
          <p:cNvPr id="23593" name="Rectangle 39"/>
          <p:cNvSpPr>
            <a:spLocks noChangeArrowheads="1"/>
          </p:cNvSpPr>
          <p:nvPr/>
        </p:nvSpPr>
        <p:spPr bwMode="auto">
          <a:xfrm>
            <a:off x="114300" y="5194300"/>
            <a:ext cx="4889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/>
              <a:t>600</a:t>
            </a:r>
          </a:p>
        </p:txBody>
      </p:sp>
      <p:sp>
        <p:nvSpPr>
          <p:cNvPr id="23594" name="Rectangle 40"/>
          <p:cNvSpPr>
            <a:spLocks noChangeArrowheads="1"/>
          </p:cNvSpPr>
          <p:nvPr/>
        </p:nvSpPr>
        <p:spPr bwMode="auto">
          <a:xfrm>
            <a:off x="7696200" y="1981200"/>
            <a:ext cx="1447800" cy="4343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CL"/>
          </a:p>
        </p:txBody>
      </p:sp>
      <p:sp>
        <p:nvSpPr>
          <p:cNvPr id="23595" name="Text Box 41"/>
          <p:cNvSpPr txBox="1">
            <a:spLocks noChangeArrowheads="1"/>
          </p:cNvSpPr>
          <p:nvPr/>
        </p:nvSpPr>
        <p:spPr bwMode="auto">
          <a:xfrm>
            <a:off x="685800" y="1600200"/>
            <a:ext cx="55197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Después, el crecimiento se acelera. </a:t>
            </a:r>
          </a:p>
          <a:p>
            <a:r>
              <a:rPr lang="en-US"/>
              <a:t>La población se duplica en doscientos años.</a:t>
            </a:r>
          </a:p>
        </p:txBody>
      </p:sp>
      <p:sp>
        <p:nvSpPr>
          <p:cNvPr id="23596" name="Text Box 42"/>
          <p:cNvSpPr txBox="1">
            <a:spLocks noChangeArrowheads="1"/>
          </p:cNvSpPr>
          <p:nvPr/>
        </p:nvSpPr>
        <p:spPr bwMode="auto">
          <a:xfrm>
            <a:off x="7162800" y="5867400"/>
            <a:ext cx="6413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/>
              <a:t>1.750</a:t>
            </a:r>
          </a:p>
        </p:txBody>
      </p:sp>
      <p:sp>
        <p:nvSpPr>
          <p:cNvPr id="23597" name="Text Box 43"/>
          <p:cNvSpPr txBox="1">
            <a:spLocks noChangeArrowheads="1"/>
          </p:cNvSpPr>
          <p:nvPr/>
        </p:nvSpPr>
        <p:spPr bwMode="auto">
          <a:xfrm rot="-5400000">
            <a:off x="6718300" y="4100513"/>
            <a:ext cx="12954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Revolución </a:t>
            </a:r>
          </a:p>
          <a:p>
            <a:pPr>
              <a:lnSpc>
                <a:spcPct val="70000"/>
              </a:lnSpc>
            </a:pPr>
            <a:r>
              <a:rPr lang="en-US" sz="1800"/>
              <a:t>Industrial</a:t>
            </a:r>
          </a:p>
        </p:txBody>
      </p:sp>
      <p:sp>
        <p:nvSpPr>
          <p:cNvPr id="23598" name="Rectangle 47"/>
          <p:cNvSpPr>
            <a:spLocks noChangeArrowheads="1"/>
          </p:cNvSpPr>
          <p:nvPr/>
        </p:nvSpPr>
        <p:spPr bwMode="auto">
          <a:xfrm>
            <a:off x="127000" y="5054600"/>
            <a:ext cx="4889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/>
              <a:t>800</a:t>
            </a:r>
          </a:p>
        </p:txBody>
      </p:sp>
      <p:sp>
        <p:nvSpPr>
          <p:cNvPr id="23599" name="Line 48"/>
          <p:cNvSpPr>
            <a:spLocks noChangeShapeType="1"/>
          </p:cNvSpPr>
          <p:nvPr/>
        </p:nvSpPr>
        <p:spPr bwMode="auto">
          <a:xfrm>
            <a:off x="7486650" y="5791200"/>
            <a:ext cx="0" cy="762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rencia">
  <a:themeElements>
    <a:clrScheme name="Concurrenci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urrenci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urrenc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urrencia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urrencia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urrencia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urrencia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1494</TotalTime>
  <Words>1538</Words>
  <Application>Microsoft Office PowerPoint</Application>
  <PresentationFormat>Presentación en pantalla (4:3)</PresentationFormat>
  <Paragraphs>418</Paragraphs>
  <Slides>50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50</vt:i4>
      </vt:variant>
    </vt:vector>
  </HeadingPairs>
  <TitlesOfParts>
    <vt:vector size="52" baseType="lpstr">
      <vt:lpstr>Concurrencia</vt:lpstr>
      <vt:lpstr>Image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El fenómeno Urbano</vt:lpstr>
      <vt:lpstr>1. PROBLEMAS ACTUALES: </vt:lpstr>
      <vt:lpstr>¿Cómo se relaciona lo anterior con el fenómeno urbano?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¿Qué relaciones tienen las ciudades con el medio natural?</vt:lpstr>
      <vt:lpstr>Diapositiva 30</vt:lpstr>
      <vt:lpstr>¿Cuándo surge el fenómeno urbano?</vt:lpstr>
      <vt:lpstr>Diapositiva 32</vt:lpstr>
      <vt:lpstr>¿Cómo podemos detener los grandes problemas que las ciudades traen consigo?</vt:lpstr>
      <vt:lpstr>Diapositiva 34</vt:lpstr>
      <vt:lpstr>Diapositiva 35</vt:lpstr>
      <vt:lpstr>Diapositiva 36</vt:lpstr>
      <vt:lpstr>Diapositiva 37</vt:lpstr>
      <vt:lpstr>PRIMERA FASE: </vt:lpstr>
      <vt:lpstr>Diapositiva 39</vt:lpstr>
      <vt:lpstr>Diapositiva 40</vt:lpstr>
      <vt:lpstr>SEGUNDA FASE: </vt:lpstr>
      <vt:lpstr>Diapositiva 42</vt:lpstr>
      <vt:lpstr>TERCERA FASE: </vt:lpstr>
      <vt:lpstr>Diapositiva 44</vt:lpstr>
      <vt:lpstr>Diapositiva 45</vt:lpstr>
      <vt:lpstr>Diapositiva 46</vt:lpstr>
      <vt:lpstr>Diapositiva 47</vt:lpstr>
      <vt:lpstr>Diapositiva 48</vt:lpstr>
      <vt:lpstr>Diapositiva 49</vt:lpstr>
      <vt:lpstr>Diapositiva 50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Sin título de diapositiva</dc:title>
  <dc:creator>Juan Carlos M. Coll</dc:creator>
  <cp:lastModifiedBy>usuario</cp:lastModifiedBy>
  <cp:revision>43</cp:revision>
  <dcterms:created xsi:type="dcterms:W3CDTF">1999-09-14T14:45:40Z</dcterms:created>
  <dcterms:modified xsi:type="dcterms:W3CDTF">2020-03-30T14:21:50Z</dcterms:modified>
</cp:coreProperties>
</file>