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64" r:id="rId5"/>
    <p:sldId id="259" r:id="rId6"/>
    <p:sldId id="258" r:id="rId7"/>
    <p:sldId id="260" r:id="rId8"/>
    <p:sldId id="261" r:id="rId9"/>
    <p:sldId id="262" r:id="rId10"/>
    <p:sldId id="265" r:id="rId11"/>
    <p:sldId id="266" r:id="rId12"/>
    <p:sldId id="268" r:id="rId13"/>
    <p:sldId id="269"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027"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283533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00432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7225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5867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143867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4660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83255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41727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17866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36741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12151B-3CC6-4E3F-ADF6-42F658F01301}" type="datetimeFigureOut">
              <a:rPr lang="es-CL" smtClean="0"/>
              <a:pPr/>
              <a:t>30-03-2020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415908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2151B-3CC6-4E3F-ADF6-42F658F01301}" type="datetimeFigureOut">
              <a:rPr lang="es-CL" smtClean="0"/>
              <a:pPr/>
              <a:t>30-03-2020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0BD4C-CE9B-4787-B890-D69A5A74E2A7}" type="slidenum">
              <a:rPr lang="es-CL" smtClean="0"/>
              <a:pPr/>
              <a:t>‹Nº›</a:t>
            </a:fld>
            <a:endParaRPr lang="es-CL"/>
          </a:p>
        </p:txBody>
      </p:sp>
    </p:spTree>
    <p:extLst>
      <p:ext uri="{BB962C8B-B14F-4D97-AF65-F5344CB8AC3E}">
        <p14:creationId xmlns="" xmlns:p14="http://schemas.microsoft.com/office/powerpoint/2010/main" val="246715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0uBhKEFhopo&amp;list=RDCMUCpEhB1YpPrD6I_3BMTSmQKQ&amp;start_radio=1&amp;t=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ISTORIACOLLEGE@GMAIL.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0uBhKEFhopo&amp;list=RDCMUCpEhB1YpPrD6I_3BMTSmQKQ&amp;start_radio=1&amp;t=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CLASE 1: LA HISTORIA RECIENTE</a:t>
            </a:r>
            <a:endParaRPr lang="es-ES" dirty="0"/>
          </a:p>
        </p:txBody>
      </p:sp>
      <p:sp>
        <p:nvSpPr>
          <p:cNvPr id="3" name="2 Marcador de contenido"/>
          <p:cNvSpPr>
            <a:spLocks noGrp="1"/>
          </p:cNvSpPr>
          <p:nvPr>
            <p:ph idx="1"/>
          </p:nvPr>
        </p:nvSpPr>
        <p:spPr>
          <a:xfrm>
            <a:off x="457200" y="1600201"/>
            <a:ext cx="8229600" cy="2114552"/>
          </a:xfrm>
        </p:spPr>
        <p:txBody>
          <a:bodyPr>
            <a:normAutofit/>
          </a:bodyPr>
          <a:lstStyle/>
          <a:p>
            <a:r>
              <a:rPr lang="es-ES" sz="4000" dirty="0" smtClean="0"/>
              <a:t>Objetivo: Analizar la historia reciente y sus características en la disciplina de la historia </a:t>
            </a:r>
            <a:endParaRPr lang="es-ES" sz="4000" dirty="0"/>
          </a:p>
        </p:txBody>
      </p:sp>
      <p:sp>
        <p:nvSpPr>
          <p:cNvPr id="4" name="3 Rectángulo"/>
          <p:cNvSpPr/>
          <p:nvPr/>
        </p:nvSpPr>
        <p:spPr>
          <a:xfrm>
            <a:off x="428596" y="4000504"/>
            <a:ext cx="7858180" cy="1200329"/>
          </a:xfrm>
          <a:prstGeom prst="rect">
            <a:avLst/>
          </a:prstGeom>
        </p:spPr>
        <p:txBody>
          <a:bodyPr wrap="square">
            <a:spAutoFit/>
          </a:bodyPr>
          <a:lstStyle/>
          <a:p>
            <a:r>
              <a:rPr lang="es-ES" b="1" dirty="0" smtClean="0"/>
              <a:t>PROFESOR: JOSÉ MIGUEL GOLDBERG LARENAS</a:t>
            </a:r>
          </a:p>
          <a:p>
            <a:r>
              <a:rPr lang="es-ES" b="1" dirty="0" smtClean="0"/>
              <a:t>CURSO: Comprensión histórica del presente</a:t>
            </a:r>
          </a:p>
          <a:p>
            <a:r>
              <a:rPr lang="es-ES" b="1" dirty="0" smtClean="0"/>
              <a:t>Tiempo estimado: 180 minutos (se recomienda dividir el tiempo en dos bloques de 90 minutos)</a:t>
            </a:r>
            <a:endParaRPr lang="es-E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715016"/>
            <a:ext cx="9144000" cy="1142984"/>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357158" y="0"/>
            <a:ext cx="8229600" cy="1143000"/>
          </a:xfrm>
        </p:spPr>
        <p:txBody>
          <a:bodyPr/>
          <a:lstStyle/>
          <a:p>
            <a:r>
              <a:rPr lang="es-ES" dirty="0" smtClean="0"/>
              <a:t>Preguntas de cierre</a:t>
            </a:r>
            <a:endParaRPr lang="es-ES" dirty="0"/>
          </a:p>
        </p:txBody>
      </p:sp>
      <p:sp>
        <p:nvSpPr>
          <p:cNvPr id="3" name="2 Marcador de contenido"/>
          <p:cNvSpPr>
            <a:spLocks noGrp="1"/>
          </p:cNvSpPr>
          <p:nvPr>
            <p:ph idx="1"/>
          </p:nvPr>
        </p:nvSpPr>
        <p:spPr>
          <a:xfrm>
            <a:off x="214282" y="1071546"/>
            <a:ext cx="8643998" cy="4525963"/>
          </a:xfrm>
        </p:spPr>
        <p:txBody>
          <a:bodyPr>
            <a:normAutofit fontScale="62500" lnSpcReduction="20000"/>
          </a:bodyPr>
          <a:lstStyle/>
          <a:p>
            <a:endParaRPr lang="es-ES" dirty="0" smtClean="0"/>
          </a:p>
          <a:p>
            <a:r>
              <a:rPr lang="es-ES" dirty="0" smtClean="0"/>
              <a:t>¿Por qué existen distintas formas de delimitar temporalmente el inicio de la historia reciente? </a:t>
            </a:r>
          </a:p>
          <a:p>
            <a:endParaRPr lang="es-ES" dirty="0" smtClean="0"/>
          </a:p>
          <a:p>
            <a:r>
              <a:rPr lang="es-ES" dirty="0" smtClean="0"/>
              <a:t>¿Qué aspectos inciden a la hora de delimitar el periodo? </a:t>
            </a:r>
          </a:p>
          <a:p>
            <a:endParaRPr lang="es-ES" dirty="0" smtClean="0"/>
          </a:p>
          <a:p>
            <a:r>
              <a:rPr lang="es-ES" dirty="0" smtClean="0"/>
              <a:t>¿Es necesario diferenciar la historia reciente de la Historia Contemporánea? ¿Por qué? </a:t>
            </a:r>
          </a:p>
          <a:p>
            <a:endParaRPr lang="es-ES" dirty="0" smtClean="0"/>
          </a:p>
          <a:p>
            <a:r>
              <a:rPr lang="es-ES" dirty="0" smtClean="0"/>
              <a:t>¿A partir de cuáles procesos y hechos del pasado reciente propondrías establecer el inicio de un nuevo periodo histórico? ¿Cómo lo denominarías? </a:t>
            </a:r>
          </a:p>
          <a:p>
            <a:endParaRPr lang="es-ES" dirty="0" smtClean="0"/>
          </a:p>
          <a:p>
            <a:r>
              <a:rPr lang="es-ES" dirty="0" smtClean="0"/>
              <a:t>¿Qué elementos de continuidad y cambio se podrían reconocer en los procesos que marcarían el cierre de un periodo de la Historia Contemporánea y el inicio de otro periodo histórico más cercano al presente? </a:t>
            </a:r>
          </a:p>
          <a:p>
            <a:endParaRPr lang="es-ES" dirty="0"/>
          </a:p>
        </p:txBody>
      </p:sp>
      <p:sp>
        <p:nvSpPr>
          <p:cNvPr id="4" name="3 CuadroTexto"/>
          <p:cNvSpPr txBox="1"/>
          <p:nvPr/>
        </p:nvSpPr>
        <p:spPr>
          <a:xfrm>
            <a:off x="571472" y="5786454"/>
            <a:ext cx="8429684" cy="830997"/>
          </a:xfrm>
          <a:prstGeom prst="rect">
            <a:avLst/>
          </a:prstGeom>
          <a:noFill/>
        </p:spPr>
        <p:txBody>
          <a:bodyPr wrap="square" rtlCol="0">
            <a:spAutoFit/>
          </a:bodyPr>
          <a:lstStyle/>
          <a:p>
            <a:pPr algn="ctr"/>
            <a:r>
              <a:rPr lang="es-ES" sz="2400" dirty="0" smtClean="0"/>
              <a:t>Responde las preguntas en tu cuaderno, utiliza las fuentes estudiadas y el material audiovisual. </a:t>
            </a:r>
            <a:endParaRPr lang="es-E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428868"/>
            <a:ext cx="8229600" cy="1143000"/>
          </a:xfrm>
        </p:spPr>
        <p:txBody>
          <a:bodyPr/>
          <a:lstStyle/>
          <a:p>
            <a:r>
              <a:rPr lang="es-ES" dirty="0" smtClean="0"/>
              <a:t>FIN DE LA CLASE 1</a:t>
            </a:r>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Enlaces de </a:t>
            </a:r>
            <a:r>
              <a:rPr lang="es-ES" dirty="0" err="1" smtClean="0"/>
              <a:t>youtube</a:t>
            </a:r>
            <a:r>
              <a:rPr lang="es-ES" dirty="0" smtClean="0"/>
              <a:t> </a:t>
            </a:r>
            <a:endParaRPr lang="es-ES" dirty="0"/>
          </a:p>
        </p:txBody>
      </p:sp>
      <p:sp>
        <p:nvSpPr>
          <p:cNvPr id="3" name="2 Marcador de contenido"/>
          <p:cNvSpPr>
            <a:spLocks noGrp="1"/>
          </p:cNvSpPr>
          <p:nvPr>
            <p:ph idx="1"/>
          </p:nvPr>
        </p:nvSpPr>
        <p:spPr/>
        <p:txBody>
          <a:bodyPr/>
          <a:lstStyle/>
          <a:p>
            <a:r>
              <a:rPr lang="es-ES" dirty="0" smtClean="0">
                <a:hlinkClick r:id="rId2"/>
              </a:rPr>
              <a:t>https://www.youtube.com/watch?v=0uBhKEFhopo&amp;list=RDCMUCpEhB1YpPrD6I_3BMTSmQKQ&amp;start_radio=1&amp;t=0</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VISO IMPORTANTE.jpg"/>
          <p:cNvPicPr>
            <a:picLocks noChangeAspect="1"/>
          </p:cNvPicPr>
          <p:nvPr/>
        </p:nvPicPr>
        <p:blipFill>
          <a:blip r:embed="rId2"/>
          <a:stretch>
            <a:fillRect/>
          </a:stretch>
        </p:blipFill>
        <p:spPr>
          <a:xfrm>
            <a:off x="1214414" y="285728"/>
            <a:ext cx="6643734" cy="3277723"/>
          </a:xfrm>
          <a:prstGeom prst="rect">
            <a:avLst/>
          </a:prstGeom>
        </p:spPr>
      </p:pic>
      <p:sp>
        <p:nvSpPr>
          <p:cNvPr id="5" name="4 CuadroTexto"/>
          <p:cNvSpPr txBox="1"/>
          <p:nvPr/>
        </p:nvSpPr>
        <p:spPr>
          <a:xfrm>
            <a:off x="428596" y="3286124"/>
            <a:ext cx="8429684" cy="2554545"/>
          </a:xfrm>
          <a:prstGeom prst="rect">
            <a:avLst/>
          </a:prstGeom>
          <a:noFill/>
        </p:spPr>
        <p:txBody>
          <a:bodyPr wrap="square" rtlCol="0">
            <a:spAutoFit/>
          </a:bodyPr>
          <a:lstStyle/>
          <a:p>
            <a:pPr algn="ctr"/>
            <a:r>
              <a:rPr lang="es-ES" sz="2000" b="1" dirty="0" smtClean="0">
                <a:latin typeface="Aharoni" pitchFamily="2" charset="-79"/>
                <a:cs typeface="Aharoni" pitchFamily="2" charset="-79"/>
              </a:rPr>
              <a:t>IMPORTANTE¡¡¡¡¡¡</a:t>
            </a:r>
          </a:p>
          <a:p>
            <a:pPr algn="ctr"/>
            <a:r>
              <a:rPr lang="es-ES" sz="2000" b="1" dirty="0" smtClean="0"/>
              <a:t>LAS ACTIVIDADES DEBEN DESARROLLARSE EN TU CUADERNO DE HISTORIA.</a:t>
            </a:r>
          </a:p>
          <a:p>
            <a:pPr algn="ctr"/>
            <a:r>
              <a:rPr lang="es-ES" sz="2000" b="1" dirty="0" smtClean="0"/>
              <a:t>AL TERMINO DE LA SEMANA  DEBE SACARLE UNA FOTO AL CUADERNO Y ENVIARLA AL SIGUIENTE CORREO:</a:t>
            </a:r>
          </a:p>
          <a:p>
            <a:pPr algn="ctr"/>
            <a:endParaRPr lang="es-ES" sz="2000" b="1" dirty="0" smtClean="0"/>
          </a:p>
          <a:p>
            <a:pPr algn="ctr"/>
            <a:r>
              <a:rPr lang="es-ES" sz="2000" b="1" dirty="0" smtClean="0">
                <a:hlinkClick r:id="rId3"/>
              </a:rPr>
              <a:t>HISTORIACOLLEGE@GMAIL.COM</a:t>
            </a:r>
            <a:endParaRPr lang="es-ES" sz="2000" b="1" dirty="0" smtClean="0"/>
          </a:p>
          <a:p>
            <a:pPr algn="ctr"/>
            <a:r>
              <a:rPr lang="es-ES" sz="2000" b="1" dirty="0" smtClean="0"/>
              <a:t>EN ASUNTO DEBE INDICAR: NOMBRE DEL ESTUDIANTE Y CURSO  </a:t>
            </a:r>
          </a:p>
          <a:p>
            <a:pPr algn="ctr"/>
            <a:endParaRPr lang="es-E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8604448" cy="5078313"/>
          </a:xfrm>
          <a:prstGeom prst="rect">
            <a:avLst/>
          </a:prstGeom>
        </p:spPr>
        <p:txBody>
          <a:bodyPr wrap="square">
            <a:spAutoFit/>
          </a:bodyPr>
          <a:lstStyle/>
          <a:p>
            <a:pPr algn="just"/>
            <a:r>
              <a:rPr lang="es-ES" sz="3600" dirty="0" smtClean="0"/>
              <a:t>"La memoria ha constituido un hito importante en la lucha por el poder conducida por las fuerzas sociales. Apoderarse de la memoria y del olvido es una de las máximas preocupaciones de las clases, de los grupos, de los individuos que han dominado y dominan las sociedades históricas". </a:t>
            </a:r>
          </a:p>
          <a:p>
            <a:pPr algn="r"/>
            <a:r>
              <a:rPr lang="es-ES" sz="3600" b="1" dirty="0" smtClean="0"/>
              <a:t>Jacques Le </a:t>
            </a:r>
            <a:r>
              <a:rPr lang="es-ES" sz="3600" b="1" dirty="0" err="1" smtClean="0"/>
              <a:t>Goff</a:t>
            </a:r>
            <a:endParaRPr lang="es-CL" sz="3600" b="1" dirty="0"/>
          </a:p>
        </p:txBody>
      </p:sp>
    </p:spTree>
    <p:extLst>
      <p:ext uri="{BB962C8B-B14F-4D97-AF65-F5344CB8AC3E}">
        <p14:creationId xmlns="" xmlns:p14="http://schemas.microsoft.com/office/powerpoint/2010/main" val="49104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357826"/>
            <a:ext cx="9144000" cy="1143008"/>
          </a:xfrm>
          <a:prstGeom prst="rect">
            <a:avLst/>
          </a:prstGeom>
          <a:solidFill>
            <a:schemeClr val="accent3">
              <a:lumMod val="75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CL" dirty="0" smtClean="0"/>
              <a:t>LA HISTORIA RECIENTE</a:t>
            </a:r>
            <a:endParaRPr lang="es-CL" dirty="0"/>
          </a:p>
        </p:txBody>
      </p:sp>
      <p:sp>
        <p:nvSpPr>
          <p:cNvPr id="3" name="2 Marcador de contenido"/>
          <p:cNvSpPr>
            <a:spLocks noGrp="1"/>
          </p:cNvSpPr>
          <p:nvPr>
            <p:ph idx="1"/>
          </p:nvPr>
        </p:nvSpPr>
        <p:spPr/>
        <p:txBody>
          <a:bodyPr/>
          <a:lstStyle/>
          <a:p>
            <a:r>
              <a:rPr lang="es-ES" dirty="0" smtClean="0"/>
              <a:t>¿Qué es la historia reciente? </a:t>
            </a:r>
          </a:p>
          <a:p>
            <a:r>
              <a:rPr lang="es-ES" dirty="0" smtClean="0"/>
              <a:t>¿A qué contribuye comprender la historia reciente? </a:t>
            </a:r>
          </a:p>
          <a:p>
            <a:r>
              <a:rPr lang="es-ES" dirty="0" smtClean="0"/>
              <a:t>¿Cómo nos aporta analizar la historia reciente desde distintas perspectivas y dimensiones?</a:t>
            </a:r>
            <a:endParaRPr lang="es-CL" dirty="0"/>
          </a:p>
        </p:txBody>
      </p:sp>
      <p:sp>
        <p:nvSpPr>
          <p:cNvPr id="4" name="3 CuadroTexto"/>
          <p:cNvSpPr txBox="1"/>
          <p:nvPr/>
        </p:nvSpPr>
        <p:spPr>
          <a:xfrm>
            <a:off x="1285852" y="5429264"/>
            <a:ext cx="6143668" cy="1077218"/>
          </a:xfrm>
          <a:prstGeom prst="rect">
            <a:avLst/>
          </a:prstGeom>
          <a:noFill/>
        </p:spPr>
        <p:txBody>
          <a:bodyPr wrap="square" rtlCol="0">
            <a:spAutoFit/>
          </a:bodyPr>
          <a:lstStyle/>
          <a:p>
            <a:pPr algn="ctr"/>
            <a:r>
              <a:rPr lang="es-ES" sz="3200" dirty="0" smtClean="0"/>
              <a:t>Estas preguntas se responderán más adelante</a:t>
            </a:r>
            <a:endParaRPr lang="es-ES" sz="3200" dirty="0"/>
          </a:p>
        </p:txBody>
      </p:sp>
    </p:spTree>
    <p:extLst>
      <p:ext uri="{BB962C8B-B14F-4D97-AF65-F5344CB8AC3E}">
        <p14:creationId xmlns="" xmlns:p14="http://schemas.microsoft.com/office/powerpoint/2010/main" val="77489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Antes de continuar  ve el siguiente video sobre la disciplina de la historia </a:t>
            </a:r>
            <a:endParaRPr lang="es-ES" dirty="0"/>
          </a:p>
        </p:txBody>
      </p:sp>
      <p:pic>
        <p:nvPicPr>
          <p:cNvPr id="1026" name="Picture 2">
            <a:hlinkClick r:id="rId2"/>
          </p:cNvPr>
          <p:cNvPicPr>
            <a:picLocks noGrp="1" noChangeAspect="1" noChangeArrowheads="1"/>
          </p:cNvPicPr>
          <p:nvPr>
            <p:ph idx="1"/>
          </p:nvPr>
        </p:nvPicPr>
        <p:blipFill>
          <a:blip r:embed="rId3"/>
          <a:srcRect l="3634" t="19888" r="40135" b="28025"/>
          <a:stretch>
            <a:fillRect/>
          </a:stretch>
        </p:blipFill>
        <p:spPr bwMode="auto">
          <a:xfrm>
            <a:off x="4000496" y="3214686"/>
            <a:ext cx="4929222" cy="2853760"/>
          </a:xfrm>
          <a:prstGeom prst="rect">
            <a:avLst/>
          </a:prstGeom>
          <a:noFill/>
          <a:ln w="9525">
            <a:noFill/>
            <a:miter lim="800000"/>
            <a:headEnd/>
            <a:tailEnd/>
          </a:ln>
          <a:effectLst/>
        </p:spPr>
      </p:pic>
      <p:sp>
        <p:nvSpPr>
          <p:cNvPr id="1029" name="AutoShape 5" descr="Hace Click - Desconecta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1" name="AutoShape 7" descr="Hace Click - Desconecta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 name="8 Imagen" descr="descarga1.jpg"/>
          <p:cNvPicPr>
            <a:picLocks noChangeAspect="1"/>
          </p:cNvPicPr>
          <p:nvPr/>
        </p:nvPicPr>
        <p:blipFill>
          <a:blip r:embed="rId4"/>
          <a:stretch>
            <a:fillRect/>
          </a:stretch>
        </p:blipFill>
        <p:spPr>
          <a:xfrm>
            <a:off x="2285984" y="1928802"/>
            <a:ext cx="1684020" cy="17373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Actividad </a:t>
            </a:r>
            <a:endParaRPr lang="es-CL" dirty="0"/>
          </a:p>
        </p:txBody>
      </p:sp>
      <p:sp>
        <p:nvSpPr>
          <p:cNvPr id="3" name="2 Marcador de contenido"/>
          <p:cNvSpPr>
            <a:spLocks noGrp="1"/>
          </p:cNvSpPr>
          <p:nvPr>
            <p:ph idx="1"/>
          </p:nvPr>
        </p:nvSpPr>
        <p:spPr/>
        <p:txBody>
          <a:bodyPr/>
          <a:lstStyle/>
          <a:p>
            <a:r>
              <a:rPr lang="es-CL" dirty="0" smtClean="0"/>
              <a:t>Confecciona una línea de tiempo de los hechos relevantes de nuestra vida.</a:t>
            </a:r>
            <a:endParaRPr lang="es-CL"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03635" y="2963386"/>
            <a:ext cx="3017917" cy="3907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83568" y="3212976"/>
            <a:ext cx="4248472" cy="2062103"/>
          </a:xfrm>
          <a:prstGeom prst="rect">
            <a:avLst/>
          </a:prstGeom>
          <a:noFill/>
        </p:spPr>
        <p:txBody>
          <a:bodyPr wrap="square" rtlCol="0">
            <a:spAutoFit/>
          </a:bodyPr>
          <a:lstStyle/>
          <a:p>
            <a:pPr marL="285750" indent="-285750">
              <a:buFont typeface="Arial" pitchFamily="34" charset="0"/>
              <a:buChar char="•"/>
            </a:pPr>
            <a:r>
              <a:rPr lang="es-CL" sz="3200" dirty="0" smtClean="0"/>
              <a:t>NACIMIENTO</a:t>
            </a:r>
          </a:p>
          <a:p>
            <a:pPr marL="285750" indent="-285750">
              <a:buFont typeface="Arial" pitchFamily="34" charset="0"/>
              <a:buChar char="•"/>
            </a:pPr>
            <a:r>
              <a:rPr lang="es-CL" sz="3200" dirty="0" smtClean="0"/>
              <a:t>MI FAMILIA</a:t>
            </a:r>
          </a:p>
          <a:p>
            <a:pPr marL="285750" indent="-285750">
              <a:buFont typeface="Arial" pitchFamily="34" charset="0"/>
              <a:buChar char="•"/>
            </a:pPr>
            <a:r>
              <a:rPr lang="es-CL" sz="3200" dirty="0" smtClean="0"/>
              <a:t>TERREMOTO DE 2010</a:t>
            </a:r>
          </a:p>
          <a:p>
            <a:pPr marL="285750" indent="-285750">
              <a:buFont typeface="Arial" pitchFamily="34" charset="0"/>
              <a:buChar char="•"/>
            </a:pPr>
            <a:r>
              <a:rPr lang="es-CL" sz="3200" dirty="0" smtClean="0"/>
              <a:t>ESTALLIDO SOCIAL</a:t>
            </a:r>
            <a:endParaRPr lang="es-CL" sz="3200" dirty="0"/>
          </a:p>
        </p:txBody>
      </p:sp>
    </p:spTree>
    <p:extLst>
      <p:ext uri="{BB962C8B-B14F-4D97-AF65-F5344CB8AC3E}">
        <p14:creationId xmlns="" xmlns:p14="http://schemas.microsoft.com/office/powerpoint/2010/main" val="250075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a:t>
            </a:r>
            <a:endParaRPr lang="es-CL" dirty="0"/>
          </a:p>
        </p:txBody>
      </p:sp>
      <p:sp>
        <p:nvSpPr>
          <p:cNvPr id="3" name="2 Marcador de contenido"/>
          <p:cNvSpPr>
            <a:spLocks noGrp="1"/>
          </p:cNvSpPr>
          <p:nvPr>
            <p:ph idx="1"/>
          </p:nvPr>
        </p:nvSpPr>
        <p:spPr/>
        <p:txBody>
          <a:bodyPr>
            <a:normAutofit fontScale="92500" lnSpcReduction="20000"/>
          </a:bodyPr>
          <a:lstStyle/>
          <a:p>
            <a:r>
              <a:rPr lang="es-ES" dirty="0" smtClean="0"/>
              <a:t>“Nací en septiembre de 2004 en Curicó. No recuerdo mucho del terremoto de 2010, mis papás dicen que mi casa fue la única de la calle que no se cayó. Sí me acuerdo de mis juguetes desparramados en el suelo. La educación básica la hice en una escuela con salas de </a:t>
            </a:r>
            <a:r>
              <a:rPr lang="es-ES" dirty="0" err="1" smtClean="0"/>
              <a:t>containers</a:t>
            </a:r>
            <a:r>
              <a:rPr lang="es-ES" dirty="0" smtClean="0"/>
              <a:t>, porque el terremoto había destruido la construcción. Para la Copa América de 2015 pusieron un televisor en una de esas salas y ahí íbamos todos a mirar los partidos. Después me cambié al liceo, donde nos llevaban a la biblioteca a ver la Copa Centenario”.</a:t>
            </a:r>
            <a:endParaRPr lang="es-CL" dirty="0"/>
          </a:p>
        </p:txBody>
      </p:sp>
    </p:spTree>
    <p:extLst>
      <p:ext uri="{BB962C8B-B14F-4D97-AF65-F5344CB8AC3E}">
        <p14:creationId xmlns="" xmlns:p14="http://schemas.microsoft.com/office/powerpoint/2010/main" val="335926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2786058"/>
            <a:ext cx="3714776" cy="2071702"/>
          </a:xfrm>
          <a:prstGeom prst="rect">
            <a:avLst/>
          </a:prstGeom>
          <a:solidFill>
            <a:schemeClr val="accent3">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a:bodyPr>
          <a:lstStyle/>
          <a:p>
            <a:r>
              <a:rPr lang="es-CL" sz="6000" dirty="0" smtClean="0"/>
              <a:t>ANALISIS DE FUENTES¡¡¡¡</a:t>
            </a:r>
            <a:endParaRPr lang="es-CL" sz="6000"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6248" y="2000248"/>
            <a:ext cx="4857752" cy="4857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57158" y="2786058"/>
            <a:ext cx="3643338" cy="2062103"/>
          </a:xfrm>
          <a:prstGeom prst="rect">
            <a:avLst/>
          </a:prstGeom>
          <a:noFill/>
        </p:spPr>
        <p:txBody>
          <a:bodyPr wrap="square" rtlCol="0">
            <a:spAutoFit/>
          </a:bodyPr>
          <a:lstStyle/>
          <a:p>
            <a:r>
              <a:rPr lang="es-ES" sz="3200" dirty="0" smtClean="0"/>
              <a:t>Lee los documentos 1, 2 y 3 y completa la tabla que viene a continuación</a:t>
            </a:r>
            <a:endParaRPr lang="es-ES" sz="3200" dirty="0"/>
          </a:p>
        </p:txBody>
      </p:sp>
    </p:spTree>
    <p:extLst>
      <p:ext uri="{BB962C8B-B14F-4D97-AF65-F5344CB8AC3E}">
        <p14:creationId xmlns="" xmlns:p14="http://schemas.microsoft.com/office/powerpoint/2010/main" val="219741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4280" y="142852"/>
          <a:ext cx="8786876" cy="6373022"/>
        </p:xfrm>
        <a:graphic>
          <a:graphicData uri="http://schemas.openxmlformats.org/drawingml/2006/table">
            <a:tbl>
              <a:tblPr firstRow="1" bandRow="1">
                <a:tableStyleId>{5C22544A-7EE6-4342-B048-85BDC9FD1C3A}</a:tableStyleId>
              </a:tblPr>
              <a:tblGrid>
                <a:gridCol w="2196719"/>
                <a:gridCol w="2196719"/>
                <a:gridCol w="2196719"/>
                <a:gridCol w="2196719"/>
              </a:tblGrid>
              <a:tr h="171496">
                <a:tc>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smtClean="0">
                          <a:solidFill>
                            <a:schemeClr val="lt1"/>
                          </a:solidFill>
                          <a:latin typeface="+mn-lt"/>
                          <a:ea typeface="+mn-ea"/>
                          <a:cs typeface="+mn-cs"/>
                        </a:rPr>
                        <a:t>Texto 1 	</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smtClean="0">
                          <a:solidFill>
                            <a:schemeClr val="lt1"/>
                          </a:solidFill>
                          <a:latin typeface="+mn-lt"/>
                          <a:ea typeface="+mn-ea"/>
                          <a:cs typeface="+mn-cs"/>
                        </a:rPr>
                        <a:t>Texto 2 	</a:t>
                      </a:r>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baseline="0" dirty="0" smtClean="0">
                          <a:solidFill>
                            <a:schemeClr val="lt1"/>
                          </a:solidFill>
                          <a:latin typeface="+mn-lt"/>
                          <a:ea typeface="+mn-ea"/>
                          <a:cs typeface="+mn-cs"/>
                        </a:rPr>
                        <a:t>Texto 3 	</a:t>
                      </a:r>
                    </a:p>
                    <a:p>
                      <a:endParaRPr lang="es-ES" dirty="0"/>
                    </a:p>
                  </a:txBody>
                  <a:tcPr/>
                </a:tc>
              </a:tr>
              <a:tr h="1557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smtClean="0">
                          <a:solidFill>
                            <a:schemeClr val="dk1"/>
                          </a:solidFill>
                          <a:latin typeface="+mn-lt"/>
                          <a:ea typeface="+mn-ea"/>
                          <a:cs typeface="+mn-cs"/>
                        </a:rPr>
                        <a:t>¿Qué periodo histórico abarcaría la historia reciente? ¿Dónde propone su comienzo? 	</a:t>
                      </a:r>
                    </a:p>
                    <a:p>
                      <a:endParaRPr lang="es-ES" sz="1600" dirty="0"/>
                    </a:p>
                  </a:txBody>
                  <a:tcPr/>
                </a:tc>
                <a:tc>
                  <a:txBody>
                    <a:bodyPr/>
                    <a:lstStyle/>
                    <a:p>
                      <a:endParaRPr lang="es-ES" dirty="0"/>
                    </a:p>
                  </a:txBody>
                  <a:tcPr/>
                </a:tc>
                <a:tc>
                  <a:txBody>
                    <a:bodyPr/>
                    <a:lstStyle/>
                    <a:p>
                      <a:endParaRPr lang="es-ES"/>
                    </a:p>
                  </a:txBody>
                  <a:tcPr/>
                </a:tc>
                <a:tc>
                  <a:txBody>
                    <a:bodyPr/>
                    <a:lstStyle/>
                    <a:p>
                      <a:endParaRPr lang="es-ES"/>
                    </a:p>
                  </a:txBody>
                  <a:tcPr/>
                </a:tc>
              </a:tr>
              <a:tr h="505026">
                <a:tc>
                  <a:txBody>
                    <a:bodyPr/>
                    <a:lstStyle/>
                    <a:p>
                      <a:r>
                        <a:rPr lang="es-ES" sz="1600" b="1" kern="1200" baseline="0" dirty="0" smtClean="0">
                          <a:solidFill>
                            <a:schemeClr val="dk1"/>
                          </a:solidFill>
                          <a:latin typeface="+mn-lt"/>
                          <a:ea typeface="+mn-ea"/>
                          <a:cs typeface="+mn-cs"/>
                        </a:rPr>
                        <a:t>¿Qué tipo de hechos considera como los principalmente estudiados por la historia reciente? 	</a:t>
                      </a:r>
                    </a:p>
                  </a:txBody>
                  <a:tcPr/>
                </a:tc>
                <a:tc>
                  <a:txBody>
                    <a:bodyPr/>
                    <a:lstStyle/>
                    <a:p>
                      <a:endParaRPr lang="es-ES"/>
                    </a:p>
                  </a:txBody>
                  <a:tcPr/>
                </a:tc>
                <a:tc>
                  <a:txBody>
                    <a:bodyPr/>
                    <a:lstStyle/>
                    <a:p>
                      <a:endParaRPr lang="es-ES"/>
                    </a:p>
                  </a:txBody>
                  <a:tcPr/>
                </a:tc>
                <a:tc>
                  <a:txBody>
                    <a:bodyPr/>
                    <a:lstStyle/>
                    <a:p>
                      <a:endParaRPr lang="es-ES"/>
                    </a:p>
                  </a:txBody>
                  <a:tcPr/>
                </a:tc>
              </a:tr>
              <a:tr h="505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smtClean="0">
                          <a:solidFill>
                            <a:schemeClr val="dk1"/>
                          </a:solidFill>
                          <a:latin typeface="+mn-lt"/>
                          <a:ea typeface="+mn-ea"/>
                          <a:cs typeface="+mn-cs"/>
                        </a:rPr>
                        <a:t>¿Con qué tipo de procesos históricos se asocia la historia reciente? 	</a:t>
                      </a:r>
                    </a:p>
                    <a:p>
                      <a:endParaRPr lang="es-ES" sz="1600" dirty="0"/>
                    </a:p>
                  </a:txBody>
                  <a:tcPr/>
                </a:tc>
                <a:tc>
                  <a:txBody>
                    <a:bodyPr/>
                    <a:lstStyle/>
                    <a:p>
                      <a:endParaRPr lang="es-ES"/>
                    </a:p>
                  </a:txBody>
                  <a:tcPr/>
                </a:tc>
                <a:tc>
                  <a:txBody>
                    <a:bodyPr/>
                    <a:lstStyle/>
                    <a:p>
                      <a:endParaRPr lang="es-ES"/>
                    </a:p>
                  </a:txBody>
                  <a:tcPr/>
                </a:tc>
                <a:tc>
                  <a:txBody>
                    <a:bodyPr/>
                    <a:lstStyle/>
                    <a:p>
                      <a:endParaRPr lang="es-ES"/>
                    </a:p>
                  </a:txBody>
                  <a:tcPr/>
                </a:tc>
              </a:tr>
              <a:tr h="1411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kern="1200" baseline="0" dirty="0" smtClean="0">
                          <a:solidFill>
                            <a:schemeClr val="dk1"/>
                          </a:solidFill>
                          <a:latin typeface="+mn-lt"/>
                          <a:ea typeface="+mn-ea"/>
                          <a:cs typeface="+mn-cs"/>
                        </a:rPr>
                        <a:t>¿Cuáles son las principales características que atribute a la historia reciente? 	</a:t>
                      </a:r>
                    </a:p>
                    <a:p>
                      <a:endParaRPr lang="es-ES" sz="1600" dirty="0"/>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Tree>
    <p:extLst>
      <p:ext uri="{BB962C8B-B14F-4D97-AF65-F5344CB8AC3E}">
        <p14:creationId xmlns="" xmlns:p14="http://schemas.microsoft.com/office/powerpoint/2010/main" val="92429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71472" y="4643446"/>
            <a:ext cx="5072098" cy="2000264"/>
          </a:xfrm>
          <a:prstGeom prst="rect">
            <a:avLst/>
          </a:prstGeom>
          <a:solidFill>
            <a:schemeClr val="accent3">
              <a:lumMod val="5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28596" y="571480"/>
            <a:ext cx="8286808" cy="3571900"/>
          </a:xfrm>
          <a:prstGeom prst="rect">
            <a:avLst/>
          </a:prstGeom>
          <a:solidFill>
            <a:schemeClr val="accent2">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571480"/>
            <a:ext cx="8229600" cy="3571900"/>
          </a:xfrm>
        </p:spPr>
        <p:txBody>
          <a:bodyPr>
            <a:normAutofit fontScale="90000"/>
          </a:bodyPr>
          <a:lstStyle/>
          <a:p>
            <a:r>
              <a:rPr lang="es-ES" dirty="0" smtClean="0"/>
              <a:t>Luego de haber leído los documentos 1,2 y 3 y completar la tabla, ahora estas en condiciones de respondes las tres preguntas de la diapositiva </a:t>
            </a:r>
            <a:r>
              <a:rPr lang="es-ES" sz="6000" dirty="0" smtClean="0">
                <a:solidFill>
                  <a:schemeClr val="accent3">
                    <a:lumMod val="50000"/>
                  </a:schemeClr>
                </a:solidFill>
              </a:rPr>
              <a:t>2</a:t>
            </a:r>
            <a:r>
              <a:rPr lang="es-ES" dirty="0" smtClean="0"/>
              <a:t> </a:t>
            </a:r>
            <a:endParaRPr lang="es-ES"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29380" y="4143380"/>
            <a:ext cx="2714620" cy="2714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71472" y="4643446"/>
            <a:ext cx="5072098" cy="2062103"/>
          </a:xfrm>
          <a:prstGeom prst="rect">
            <a:avLst/>
          </a:prstGeom>
          <a:noFill/>
        </p:spPr>
        <p:txBody>
          <a:bodyPr wrap="square" rtlCol="0">
            <a:spAutoFit/>
          </a:bodyPr>
          <a:lstStyle/>
          <a:p>
            <a:r>
              <a:rPr lang="es-ES" sz="3200" dirty="0" smtClean="0"/>
              <a:t>(Responde las tres preguntas en tu cuaderno, utiliza una plana para cada una de ellas.) </a:t>
            </a:r>
            <a:endParaRPr lang="es-ES" sz="32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592</Words>
  <Application>Microsoft Office PowerPoint</Application>
  <PresentationFormat>Presentación en pantalla (4:3)</PresentationFormat>
  <Paragraphs>53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CLASE 1: LA HISTORIA RECIENTE</vt:lpstr>
      <vt:lpstr>Diapositiva 2</vt:lpstr>
      <vt:lpstr>LA HISTORIA RECIENTE</vt:lpstr>
      <vt:lpstr>Antes de continuar  ve el siguiente video sobre la disciplina de la historia </vt:lpstr>
      <vt:lpstr>Actividad </vt:lpstr>
      <vt:lpstr>EJEMPLO</vt:lpstr>
      <vt:lpstr>ANALISIS DE FUENTES¡¡¡¡</vt:lpstr>
      <vt:lpstr>Diapositiva 8</vt:lpstr>
      <vt:lpstr>Luego de haber leído los documentos 1,2 y 3 y completar la tabla, ahora estas en condiciones de respondes las tres preguntas de la diapositiva 2 </vt:lpstr>
      <vt:lpstr>Preguntas de cierre</vt:lpstr>
      <vt:lpstr>FIN DE LA CLASE 1</vt:lpstr>
      <vt:lpstr>Enlaces de youtube </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Montero</dc:creator>
  <cp:lastModifiedBy>usuario</cp:lastModifiedBy>
  <cp:revision>11</cp:revision>
  <dcterms:created xsi:type="dcterms:W3CDTF">2020-03-11T00:46:17Z</dcterms:created>
  <dcterms:modified xsi:type="dcterms:W3CDTF">2020-03-31T02:32:48Z</dcterms:modified>
</cp:coreProperties>
</file>