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83" r:id="rId2"/>
    <p:sldId id="284" r:id="rId3"/>
    <p:sldId id="285" r:id="rId4"/>
    <p:sldId id="286" r:id="rId5"/>
    <p:sldId id="280" r:id="rId6"/>
    <p:sldId id="282" r:id="rId7"/>
    <p:sldId id="296" r:id="rId8"/>
    <p:sldId id="288" r:id="rId9"/>
    <p:sldId id="297" r:id="rId10"/>
    <p:sldId id="292" r:id="rId11"/>
    <p:sldId id="293" r:id="rId12"/>
    <p:sldId id="287" r:id="rId13"/>
    <p:sldId id="289" r:id="rId14"/>
    <p:sldId id="291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0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BD4E-812B-4D40-8726-A1BE64A8F4E6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A9089-0E16-466E-8E7D-8BE5EFBDF5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41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E0DF6-B527-4C07-8B8B-3472E838F954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231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5BCF4-618C-4B8F-B079-F85CD45F3061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475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A9AF-82B8-445A-A2F3-5CC88B8290D9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494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3C896-B8F0-4320-A304-B37127EA5412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029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DBD7E-61C7-4F2B-9BE9-0DCE7EA71B23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56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4A5B3D0-CDFC-407E-894C-EB335233FDDE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06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0F8FC4A-94D5-4BB4-8355-CA2592B0FF9D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8F44493-E568-4261-B013-5B95E9C3ACCE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232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0.e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489" y="5000637"/>
            <a:ext cx="5372125" cy="714380"/>
          </a:xfrm>
        </p:spPr>
        <p:txBody>
          <a:bodyPr anchor="ctr"/>
          <a:lstStyle/>
          <a:p>
            <a:r>
              <a:rPr lang="es-ES" sz="3600" b="1" dirty="0">
                <a:solidFill>
                  <a:schemeClr val="bg1"/>
                </a:solidFill>
              </a:rPr>
              <a:t>TORQUE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6 Imagen" descr="torque_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60" y="1214421"/>
            <a:ext cx="5408878" cy="37862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C32B2B-3241-4A5C-9EA3-CA72585F6E61}"/>
              </a:ext>
            </a:extLst>
          </p:cNvPr>
          <p:cNvSpPr txBox="1"/>
          <p:nvPr/>
        </p:nvSpPr>
        <p:spPr>
          <a:xfrm>
            <a:off x="2075060" y="6206836"/>
            <a:ext cx="7207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Marta Montero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01D1-470C-4526-A372-0874D044C413}" type="slidenum">
              <a:rPr lang="es-CL"/>
              <a:pPr/>
              <a:t>10</a:t>
            </a:fld>
            <a:endParaRPr lang="es-CL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title"/>
          </p:nvPr>
        </p:nvSpPr>
        <p:spPr>
          <a:xfrm>
            <a:off x="3491344" y="277814"/>
            <a:ext cx="6719455" cy="86517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FUERZAS QUE NO PRODUCEN TORQUE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491344" y="1357602"/>
            <a:ext cx="40417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400" dirty="0">
                <a:solidFill>
                  <a:schemeClr val="tx1"/>
                </a:solidFill>
              </a:rPr>
              <a:t>	No produce torque una fuerza si es aplicada</a:t>
            </a:r>
          </a:p>
          <a:p>
            <a:r>
              <a:rPr lang="es-ES_tradnl" sz="2400" dirty="0">
                <a:solidFill>
                  <a:schemeClr val="tx1"/>
                </a:solidFill>
              </a:rPr>
              <a:t>paralela al brazo.</a:t>
            </a: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  <a:p>
            <a:r>
              <a:rPr lang="es-ES_tradnl" sz="2400" dirty="0">
                <a:solidFill>
                  <a:schemeClr val="tx1"/>
                </a:solidFill>
              </a:rPr>
              <a:t>en el eje de rotación.</a:t>
            </a:r>
          </a:p>
        </p:txBody>
      </p:sp>
      <p:pic>
        <p:nvPicPr>
          <p:cNvPr id="189454" name="Picture 14" descr="moviend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33119" y="1822739"/>
            <a:ext cx="4248150" cy="36004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6E45-B933-4C81-8B54-5AEFF4317501}" type="slidenum">
              <a:rPr lang="es-CL"/>
              <a:pPr/>
              <a:t>11</a:t>
            </a:fld>
            <a:endParaRPr lang="es-CL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57147"/>
            <a:ext cx="8229600" cy="793733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EQUILIBRIO DE UN CUERPO RÍGIDO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5512" y="269876"/>
            <a:ext cx="40417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400" dirty="0"/>
              <a:t>	</a:t>
            </a:r>
            <a:r>
              <a:rPr lang="es-ES_tradnl" sz="2400" dirty="0">
                <a:solidFill>
                  <a:schemeClr val="tx1"/>
                </a:solidFill>
              </a:rPr>
              <a:t>El equilibrio rotacional de un cuerpo rígido se obtiene por la aplicación de dos o más torques, de modo que el torque resultante sea nulo</a:t>
            </a:r>
          </a:p>
        </p:txBody>
      </p:sp>
      <p:graphicFrame>
        <p:nvGraphicFramePr>
          <p:cNvPr id="1884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680058"/>
              </p:ext>
            </p:extLst>
          </p:nvPr>
        </p:nvGraphicFramePr>
        <p:xfrm>
          <a:off x="7771823" y="1394611"/>
          <a:ext cx="402113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magen de mapa de bits" r:id="rId3" imgW="3200000" imgH="3390476" progId="Paint.Picture">
                  <p:embed/>
                </p:oleObj>
              </mc:Choice>
              <mc:Fallback>
                <p:oleObj name="Imagen de mapa de bits" r:id="rId3" imgW="3200000" imgH="3390476" progId="Paint.Picture">
                  <p:embed/>
                  <p:pic>
                    <p:nvPicPr>
                      <p:cNvPr id="188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823" y="1394611"/>
                        <a:ext cx="4021138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35098"/>
              </p:ext>
            </p:extLst>
          </p:nvPr>
        </p:nvGraphicFramePr>
        <p:xfrm>
          <a:off x="3692237" y="3429000"/>
          <a:ext cx="327660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cuación" r:id="rId5" imgW="533160" imgH="253800" progId="Equation.3">
                  <p:embed/>
                </p:oleObj>
              </mc:Choice>
              <mc:Fallback>
                <p:oleObj name="Ecuación" r:id="rId5" imgW="533160" imgH="253800" progId="Equation.3">
                  <p:embed/>
                  <p:pic>
                    <p:nvPicPr>
                      <p:cNvPr id="188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237" y="3429000"/>
                        <a:ext cx="3276600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A60-F460-4BEA-B05A-92A0EFFF6BE5}" type="slidenum">
              <a:rPr lang="es-CL"/>
              <a:pPr/>
              <a:t>12</a:t>
            </a:fld>
            <a:endParaRPr lang="es-CL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1855"/>
            <a:ext cx="8229600" cy="793733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EJERCICIO Nº 1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03418" y="1281547"/>
            <a:ext cx="8686800" cy="3629025"/>
          </a:xfrm>
        </p:spPr>
        <p:txBody>
          <a:bodyPr/>
          <a:lstStyle/>
          <a:p>
            <a:pPr marL="533400" indent="-533400">
              <a:buNone/>
            </a:pPr>
            <a:r>
              <a:rPr lang="es-ES_tradnl" sz="2400" dirty="0"/>
              <a:t>	</a:t>
            </a:r>
            <a:r>
              <a:rPr lang="es-ES_tradnl" sz="2400" dirty="0">
                <a:solidFill>
                  <a:schemeClr val="tx1"/>
                </a:solidFill>
              </a:rPr>
              <a:t>Una persona cierra una puerta de 1 metro de radio, aplicando una fuerza perpendicular a ella de 40 [N] a 90 [cm] de su eje de rotación. El torque aplicado es:</a:t>
            </a:r>
            <a:endParaRPr lang="es-ES_tradnl" sz="4800" dirty="0">
              <a:solidFill>
                <a:schemeClr val="tx1"/>
              </a:solidFill>
            </a:endParaRPr>
          </a:p>
          <a:p>
            <a:pPr marL="533400" indent="-533400">
              <a:buNone/>
            </a:pPr>
            <a:r>
              <a:rPr lang="es-ES_tradnl" sz="2400" dirty="0">
                <a:solidFill>
                  <a:schemeClr val="tx1"/>
                </a:solidFill>
              </a:rPr>
              <a:t>A) 3600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None/>
            </a:pPr>
            <a:r>
              <a:rPr lang="es-ES_tradnl" sz="2400" dirty="0">
                <a:solidFill>
                  <a:schemeClr val="tx1"/>
                </a:solidFill>
              </a:rPr>
              <a:t>B) 360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None/>
            </a:pPr>
            <a:r>
              <a:rPr lang="es-ES_tradnl" sz="2400" dirty="0">
                <a:solidFill>
                  <a:schemeClr val="tx1"/>
                </a:solidFill>
              </a:rPr>
              <a:t>C) 36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None/>
            </a:pPr>
            <a:r>
              <a:rPr lang="es-ES_tradnl" sz="2400" dirty="0">
                <a:solidFill>
                  <a:schemeClr val="tx1"/>
                </a:solidFill>
              </a:rPr>
              <a:t>D) 3,6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533400" indent="-533400">
              <a:buNone/>
            </a:pPr>
            <a:r>
              <a:rPr lang="es-ES_tradnl" sz="2400" dirty="0">
                <a:solidFill>
                  <a:schemeClr val="tx1"/>
                </a:solidFill>
              </a:rPr>
              <a:t>E) 0,36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2099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53189" y="3432176"/>
          <a:ext cx="29559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o" r:id="rId4" imgW="6304788" imgH="3971849" progId="Word.Document.8">
                  <p:embed/>
                </p:oleObj>
              </mc:Choice>
              <mc:Fallback>
                <p:oleObj name="Documento" r:id="rId4" imgW="6304788" imgH="3971849" progId="Word.Document.8">
                  <p:embed/>
                  <p:pic>
                    <p:nvPicPr>
                      <p:cNvPr id="209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3432176"/>
                        <a:ext cx="29559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E3A1-501A-49BB-8E45-FF76373CB151}" type="slidenum">
              <a:rPr lang="es-CL"/>
              <a:pPr/>
              <a:t>13</a:t>
            </a:fld>
            <a:endParaRPr lang="es-CL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620" y="581027"/>
            <a:ext cx="8229600" cy="79373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EJERCICIO Nº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19054" y="1600201"/>
                <a:ext cx="8229600" cy="36290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La figura muestra una barra rígida que puede girar en torno a un eje pasado por O. Una fuerza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sz="2400" dirty="0">
                    <a:solidFill>
                      <a:schemeClr val="tx1"/>
                    </a:solidFill>
                  </a:rPr>
                  <a:t>  cuyo módulo es 20 [N], aplica en el punto A, siendo OA=60 cm, una fuerza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CL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ES_tradnl" sz="2400" dirty="0">
                    <a:solidFill>
                      <a:schemeClr val="tx1"/>
                    </a:solidFill>
                  </a:rPr>
                  <a:t>, de módulo 30 [N] se aplica en el punto B, siendo OB = 30 cm. (El torque se considera positivo en sentido de las manecillas del reloj)</a:t>
                </a:r>
                <a:r>
                  <a:rPr lang="es-ES" sz="2400" dirty="0">
                    <a:solidFill>
                      <a:schemeClr val="tx1"/>
                    </a:solidFill>
                  </a:rPr>
                  <a:t>. 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Determine el torque generado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s-C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s-ES_tradnl" sz="2400" dirty="0">
                  <a:solidFill>
                    <a:schemeClr val="tx1"/>
                  </a:solidFill>
                </a:endParaRPr>
              </a:p>
              <a:p>
                <a:pPr marL="533400" indent="-533400">
                  <a:lnSpc>
                    <a:spcPct val="80000"/>
                  </a:lnSpc>
                  <a:buNone/>
                </a:pPr>
                <a:endParaRPr lang="es-ES_tradnl" sz="2400" dirty="0">
                  <a:solidFill>
                    <a:schemeClr val="tx1"/>
                  </a:solidFill>
                </a:endParaRP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A) –1200 [</a:t>
                </a:r>
                <a:r>
                  <a:rPr lang="es-ES_tradnl" sz="2400" dirty="0" err="1">
                    <a:solidFill>
                      <a:schemeClr val="tx1"/>
                    </a:solidFill>
                  </a:rPr>
                  <a:t>Nm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B) –12 [</a:t>
                </a:r>
                <a:r>
                  <a:rPr lang="es-ES_tradnl" sz="2400" dirty="0" err="1">
                    <a:solidFill>
                      <a:schemeClr val="tx1"/>
                    </a:solidFill>
                  </a:rPr>
                  <a:t>Nm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C)  12 [</a:t>
                </a:r>
                <a:r>
                  <a:rPr lang="es-ES_tradnl" sz="2400" dirty="0" err="1">
                    <a:solidFill>
                      <a:schemeClr val="tx1"/>
                    </a:solidFill>
                  </a:rPr>
                  <a:t>Nm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D)  1200 [</a:t>
                </a:r>
                <a:r>
                  <a:rPr lang="es-ES_tradnl" sz="2400" dirty="0" err="1">
                    <a:solidFill>
                      <a:schemeClr val="tx1"/>
                    </a:solidFill>
                  </a:rPr>
                  <a:t>Nm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s-ES_tradnl" sz="2400" dirty="0">
                    <a:solidFill>
                      <a:schemeClr val="tx1"/>
                    </a:solidFill>
                  </a:rPr>
                  <a:t>E)    0 [</a:t>
                </a:r>
                <a:r>
                  <a:rPr lang="es-ES_tradnl" sz="2400" dirty="0" err="1">
                    <a:solidFill>
                      <a:schemeClr val="tx1"/>
                    </a:solidFill>
                  </a:rPr>
                  <a:t>Nm</a:t>
                </a:r>
                <a:r>
                  <a:rPr lang="es-ES_tradnl" sz="2400" dirty="0">
                    <a:solidFill>
                      <a:schemeClr val="tx1"/>
                    </a:solidFill>
                  </a:rPr>
                  <a:t>]</a:t>
                </a:r>
              </a:p>
            </p:txBody>
          </p:sp>
        </mc:Choice>
        <mc:Fallback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19054" y="1600201"/>
                <a:ext cx="8229600" cy="3629025"/>
              </a:xfrm>
              <a:blipFill>
                <a:blip r:embed="rId4"/>
                <a:stretch>
                  <a:fillRect l="-1111" t="-17815" r="-1111" b="-1916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22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739549"/>
              </p:ext>
            </p:extLst>
          </p:nvPr>
        </p:nvGraphicFramePr>
        <p:xfrm>
          <a:off x="9696451" y="5041107"/>
          <a:ext cx="20891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Documento" r:id="rId5" imgW="6304788" imgH="3971849" progId="Word.Document.8">
                  <p:embed/>
                </p:oleObj>
              </mc:Choice>
              <mc:Fallback>
                <p:oleObj name="Documento" r:id="rId5" imgW="6304788" imgH="3971849" progId="Word.Document.8">
                  <p:embed/>
                  <p:pic>
                    <p:nvPicPr>
                      <p:cNvPr id="222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1" y="5041107"/>
                        <a:ext cx="208915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00826" y="3500438"/>
            <a:ext cx="3095625" cy="1657350"/>
            <a:chOff x="3834" y="11502"/>
            <a:chExt cx="2938" cy="170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34" y="11502"/>
              <a:ext cx="2938" cy="1704"/>
              <a:chOff x="3834" y="11502"/>
              <a:chExt cx="2938" cy="1704"/>
            </a:xfrm>
          </p:grpSpPr>
          <p:sp>
            <p:nvSpPr>
              <p:cNvPr id="222218" name="Rectangle 10"/>
              <p:cNvSpPr>
                <a:spLocks noChangeArrowheads="1"/>
              </p:cNvSpPr>
              <p:nvPr/>
            </p:nvSpPr>
            <p:spPr bwMode="auto">
              <a:xfrm>
                <a:off x="3976" y="12212"/>
                <a:ext cx="2698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219" name="Oval 11"/>
              <p:cNvSpPr>
                <a:spLocks noChangeArrowheads="1"/>
              </p:cNvSpPr>
              <p:nvPr/>
            </p:nvSpPr>
            <p:spPr bwMode="auto">
              <a:xfrm>
                <a:off x="6532" y="12273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220" name="Line 12"/>
              <p:cNvSpPr>
                <a:spLocks noChangeShapeType="1"/>
              </p:cNvSpPr>
              <p:nvPr/>
            </p:nvSpPr>
            <p:spPr bwMode="auto">
              <a:xfrm>
                <a:off x="4118" y="12354"/>
                <a:ext cx="0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221" name="Line 13"/>
              <p:cNvSpPr>
                <a:spLocks noChangeShapeType="1"/>
              </p:cNvSpPr>
              <p:nvPr/>
            </p:nvSpPr>
            <p:spPr bwMode="auto">
              <a:xfrm flipV="1">
                <a:off x="5396" y="11502"/>
                <a:ext cx="852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2222" name="Line 14"/>
              <p:cNvSpPr>
                <a:spLocks noChangeShapeType="1"/>
              </p:cNvSpPr>
              <p:nvPr/>
            </p:nvSpPr>
            <p:spPr bwMode="auto">
              <a:xfrm>
                <a:off x="5396" y="12354"/>
                <a:ext cx="8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222223" name="Object 15"/>
              <p:cNvGraphicFramePr>
                <a:graphicFrameLocks noChangeAspect="1"/>
              </p:cNvGraphicFramePr>
              <p:nvPr/>
            </p:nvGraphicFramePr>
            <p:xfrm>
              <a:off x="6532" y="12496"/>
              <a:ext cx="240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1" name="Microsoft Editor de ecuaciones 3.0" r:id="rId7" imgW="152280" imgH="177480" progId="Equation.3">
                      <p:embed/>
                    </p:oleObj>
                  </mc:Choice>
                  <mc:Fallback>
                    <p:oleObj name="Microsoft Editor de ecuaciones 3.0" r:id="rId7" imgW="152280" imgH="177480" progId="Equation.3">
                      <p:embed/>
                      <p:pic>
                        <p:nvPicPr>
                          <p:cNvPr id="222223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32" y="12496"/>
                            <a:ext cx="240" cy="2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224" name="Object 16"/>
              <p:cNvGraphicFramePr>
                <a:graphicFrameLocks noChangeAspect="1"/>
              </p:cNvGraphicFramePr>
              <p:nvPr/>
            </p:nvGraphicFramePr>
            <p:xfrm>
              <a:off x="3976" y="11928"/>
              <a:ext cx="260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2" name="Microsoft Editor de ecuaciones 3.0" r:id="rId9" imgW="164880" imgH="164880" progId="Equation.3">
                      <p:embed/>
                    </p:oleObj>
                  </mc:Choice>
                  <mc:Fallback>
                    <p:oleObj name="Microsoft Editor de ecuaciones 3.0" r:id="rId9" imgW="164880" imgH="164880" progId="Equation.3">
                      <p:embed/>
                      <p:pic>
                        <p:nvPicPr>
                          <p:cNvPr id="222224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6" y="11928"/>
                            <a:ext cx="260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225" name="Object 17"/>
              <p:cNvGraphicFramePr>
                <a:graphicFrameLocks noChangeAspect="1"/>
              </p:cNvGraphicFramePr>
              <p:nvPr/>
            </p:nvGraphicFramePr>
            <p:xfrm>
              <a:off x="5254" y="12496"/>
              <a:ext cx="240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3" name="Microsoft Editor de ecuaciones 3.0" r:id="rId11" imgW="152280" imgH="164880" progId="Equation.3">
                      <p:embed/>
                    </p:oleObj>
                  </mc:Choice>
                  <mc:Fallback>
                    <p:oleObj name="Microsoft Editor de ecuaciones 3.0" r:id="rId11" imgW="152280" imgH="164880" progId="Equation.3">
                      <p:embed/>
                      <p:pic>
                        <p:nvPicPr>
                          <p:cNvPr id="222225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4" y="12496"/>
                            <a:ext cx="240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226" name="Object 18"/>
              <p:cNvGraphicFramePr>
                <a:graphicFrameLocks noChangeAspect="1"/>
              </p:cNvGraphicFramePr>
              <p:nvPr/>
            </p:nvGraphicFramePr>
            <p:xfrm>
              <a:off x="3834" y="12638"/>
              <a:ext cx="240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4" name="Microsoft Editor de ecuaciones 3.0" r:id="rId13" imgW="152280" imgH="215640" progId="Equation.3">
                      <p:embed/>
                    </p:oleObj>
                  </mc:Choice>
                  <mc:Fallback>
                    <p:oleObj name="Microsoft Editor de ecuaciones 3.0" r:id="rId13" imgW="152280" imgH="215640" progId="Equation.3">
                      <p:embed/>
                      <p:pic>
                        <p:nvPicPr>
                          <p:cNvPr id="222226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4" y="12638"/>
                            <a:ext cx="240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2227" name="Object 19"/>
              <p:cNvGraphicFramePr>
                <a:graphicFrameLocks noChangeAspect="1"/>
              </p:cNvGraphicFramePr>
              <p:nvPr/>
            </p:nvGraphicFramePr>
            <p:xfrm>
              <a:off x="5538" y="11644"/>
              <a:ext cx="260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5" name="Microsoft Editor de ecuaciones 3.0" r:id="rId15" imgW="164880" imgH="215640" progId="Equation.3">
                      <p:embed/>
                    </p:oleObj>
                  </mc:Choice>
                  <mc:Fallback>
                    <p:oleObj name="Microsoft Editor de ecuaciones 3.0" r:id="rId15" imgW="164880" imgH="215640" progId="Equation.3">
                      <p:embed/>
                      <p:pic>
                        <p:nvPicPr>
                          <p:cNvPr id="222227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8" y="11644"/>
                            <a:ext cx="260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2228" name="Object 20"/>
            <p:cNvGraphicFramePr>
              <a:graphicFrameLocks noChangeAspect="1"/>
            </p:cNvGraphicFramePr>
            <p:nvPr/>
          </p:nvGraphicFramePr>
          <p:xfrm>
            <a:off x="5613" y="12070"/>
            <a:ext cx="3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6" name="Microsoft Editor de ecuaciones 3.0" r:id="rId17" imgW="241200" imgH="177480" progId="Equation.3">
                    <p:embed/>
                  </p:oleObj>
                </mc:Choice>
                <mc:Fallback>
                  <p:oleObj name="Microsoft Editor de ecuaciones 3.0" r:id="rId17" imgW="241200" imgH="177480" progId="Equation.3">
                    <p:embed/>
                    <p:pic>
                      <p:nvPicPr>
                        <p:cNvPr id="222228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3" y="12070"/>
                          <a:ext cx="3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5CFF1-D084-46DB-A222-6B60EFCD1C60}" type="slidenum">
              <a:rPr lang="es-CL"/>
              <a:pPr/>
              <a:t>14</a:t>
            </a:fld>
            <a:endParaRPr lang="es-CL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620" y="581027"/>
            <a:ext cx="8229600" cy="79373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EJERCICIO Nº 3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32908" y="1149927"/>
            <a:ext cx="8229600" cy="40792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La figura muestra una barra rígida que puede girar en torno a un eje pasado por O. Una fuerza F1  cuyo módulo es 20 [N], aplica en el punto A, siendo OA=60 cm, una fuerza F2, de módulo 30 [N] se aplica en el punto B, siendo OB = 30 cm. (El torque se considera positivo en sentido de las manecillas del reloj)</a:t>
            </a:r>
            <a:r>
              <a:rPr lang="es-ES" sz="2400" dirty="0">
                <a:solidFill>
                  <a:schemeClr val="tx1"/>
                </a:solidFill>
              </a:rPr>
              <a:t>. </a:t>
            </a:r>
            <a:r>
              <a:rPr lang="es-ES_tradnl" sz="2400" dirty="0">
                <a:solidFill>
                  <a:schemeClr val="tx1"/>
                </a:solidFill>
              </a:rPr>
              <a:t>Determine el torque generado por F2</a:t>
            </a:r>
          </a:p>
          <a:p>
            <a:pPr marL="0" indent="0">
              <a:lnSpc>
                <a:spcPct val="80000"/>
              </a:lnSpc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A) –450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B) –4,5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C)  4,5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D)  450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2400" dirty="0">
                <a:solidFill>
                  <a:schemeClr val="tx1"/>
                </a:solidFill>
              </a:rPr>
              <a:t>E)          [</a:t>
            </a:r>
            <a:r>
              <a:rPr lang="es-ES_tradnl" sz="2400" dirty="0" err="1">
                <a:solidFill>
                  <a:schemeClr val="tx1"/>
                </a:solidFill>
              </a:rPr>
              <a:t>Nm</a:t>
            </a:r>
            <a:r>
              <a:rPr lang="es-ES_tradnl" sz="2400" dirty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21811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57011351"/>
              </p:ext>
            </p:extLst>
          </p:nvPr>
        </p:nvGraphicFramePr>
        <p:xfrm>
          <a:off x="9900538" y="4768916"/>
          <a:ext cx="2089150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Documento" r:id="rId4" imgW="6304788" imgH="3971849" progId="Word.Document.8">
                  <p:embed/>
                </p:oleObj>
              </mc:Choice>
              <mc:Fallback>
                <p:oleObj name="Documento" r:id="rId4" imgW="6304788" imgH="3971849" progId="Word.Document.8">
                  <p:embed/>
                  <p:pic>
                    <p:nvPicPr>
                      <p:cNvPr id="218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0538" y="4768916"/>
                        <a:ext cx="2089150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00826" y="3500438"/>
            <a:ext cx="3095625" cy="1657350"/>
            <a:chOff x="3834" y="11502"/>
            <a:chExt cx="2938" cy="1704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34" y="11502"/>
              <a:ext cx="2938" cy="1704"/>
              <a:chOff x="3834" y="11502"/>
              <a:chExt cx="2938" cy="1704"/>
            </a:xfrm>
          </p:grpSpPr>
          <p:sp>
            <p:nvSpPr>
              <p:cNvPr id="218122" name="Rectangle 10"/>
              <p:cNvSpPr>
                <a:spLocks noChangeArrowheads="1"/>
              </p:cNvSpPr>
              <p:nvPr/>
            </p:nvSpPr>
            <p:spPr bwMode="auto">
              <a:xfrm>
                <a:off x="3976" y="12212"/>
                <a:ext cx="2698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123" name="Oval 11"/>
              <p:cNvSpPr>
                <a:spLocks noChangeArrowheads="1"/>
              </p:cNvSpPr>
              <p:nvPr/>
            </p:nvSpPr>
            <p:spPr bwMode="auto">
              <a:xfrm>
                <a:off x="6532" y="12273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124" name="Line 12"/>
              <p:cNvSpPr>
                <a:spLocks noChangeShapeType="1"/>
              </p:cNvSpPr>
              <p:nvPr/>
            </p:nvSpPr>
            <p:spPr bwMode="auto">
              <a:xfrm>
                <a:off x="4118" y="12354"/>
                <a:ext cx="0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125" name="Line 13"/>
              <p:cNvSpPr>
                <a:spLocks noChangeShapeType="1"/>
              </p:cNvSpPr>
              <p:nvPr/>
            </p:nvSpPr>
            <p:spPr bwMode="auto">
              <a:xfrm flipV="1">
                <a:off x="5396" y="11502"/>
                <a:ext cx="852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126" name="Line 14"/>
              <p:cNvSpPr>
                <a:spLocks noChangeShapeType="1"/>
              </p:cNvSpPr>
              <p:nvPr/>
            </p:nvSpPr>
            <p:spPr bwMode="auto">
              <a:xfrm>
                <a:off x="5396" y="12354"/>
                <a:ext cx="8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218127" name="Object 15"/>
              <p:cNvGraphicFramePr>
                <a:graphicFrameLocks noChangeAspect="1"/>
              </p:cNvGraphicFramePr>
              <p:nvPr/>
            </p:nvGraphicFramePr>
            <p:xfrm>
              <a:off x="6532" y="12496"/>
              <a:ext cx="240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3" name="Microsoft Editor de ecuaciones 3.0" r:id="rId6" imgW="152280" imgH="177480" progId="Equation.3">
                      <p:embed/>
                    </p:oleObj>
                  </mc:Choice>
                  <mc:Fallback>
                    <p:oleObj name="Microsoft Editor de ecuaciones 3.0" r:id="rId6" imgW="152280" imgH="177480" progId="Equation.3">
                      <p:embed/>
                      <p:pic>
                        <p:nvPicPr>
                          <p:cNvPr id="218127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32" y="12496"/>
                            <a:ext cx="240" cy="2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128" name="Object 16"/>
              <p:cNvGraphicFramePr>
                <a:graphicFrameLocks noChangeAspect="1"/>
              </p:cNvGraphicFramePr>
              <p:nvPr/>
            </p:nvGraphicFramePr>
            <p:xfrm>
              <a:off x="3976" y="11928"/>
              <a:ext cx="260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4" name="Microsoft Editor de ecuaciones 3.0" r:id="rId8" imgW="164880" imgH="164880" progId="Equation.3">
                      <p:embed/>
                    </p:oleObj>
                  </mc:Choice>
                  <mc:Fallback>
                    <p:oleObj name="Microsoft Editor de ecuaciones 3.0" r:id="rId8" imgW="164880" imgH="164880" progId="Equation.3">
                      <p:embed/>
                      <p:pic>
                        <p:nvPicPr>
                          <p:cNvPr id="218128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6" y="11928"/>
                            <a:ext cx="260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129" name="Object 17"/>
              <p:cNvGraphicFramePr>
                <a:graphicFrameLocks noChangeAspect="1"/>
              </p:cNvGraphicFramePr>
              <p:nvPr/>
            </p:nvGraphicFramePr>
            <p:xfrm>
              <a:off x="5254" y="12496"/>
              <a:ext cx="240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5" name="Microsoft Editor de ecuaciones 3.0" r:id="rId10" imgW="152280" imgH="164880" progId="Equation.3">
                      <p:embed/>
                    </p:oleObj>
                  </mc:Choice>
                  <mc:Fallback>
                    <p:oleObj name="Microsoft Editor de ecuaciones 3.0" r:id="rId10" imgW="152280" imgH="164880" progId="Equation.3">
                      <p:embed/>
                      <p:pic>
                        <p:nvPicPr>
                          <p:cNvPr id="21812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4" y="12496"/>
                            <a:ext cx="240" cy="26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130" name="Object 18"/>
              <p:cNvGraphicFramePr>
                <a:graphicFrameLocks noChangeAspect="1"/>
              </p:cNvGraphicFramePr>
              <p:nvPr/>
            </p:nvGraphicFramePr>
            <p:xfrm>
              <a:off x="3834" y="12638"/>
              <a:ext cx="240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6" name="Microsoft Editor de ecuaciones 3.0" r:id="rId12" imgW="152280" imgH="215640" progId="Equation.3">
                      <p:embed/>
                    </p:oleObj>
                  </mc:Choice>
                  <mc:Fallback>
                    <p:oleObj name="Microsoft Editor de ecuaciones 3.0" r:id="rId12" imgW="152280" imgH="215640" progId="Equation.3">
                      <p:embed/>
                      <p:pic>
                        <p:nvPicPr>
                          <p:cNvPr id="21813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4" y="12638"/>
                            <a:ext cx="240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8131" name="Object 19"/>
              <p:cNvGraphicFramePr>
                <a:graphicFrameLocks noChangeAspect="1"/>
              </p:cNvGraphicFramePr>
              <p:nvPr/>
            </p:nvGraphicFramePr>
            <p:xfrm>
              <a:off x="5538" y="11644"/>
              <a:ext cx="260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87" name="Microsoft Editor de ecuaciones 3.0" r:id="rId14" imgW="164880" imgH="215640" progId="Equation.3">
                      <p:embed/>
                    </p:oleObj>
                  </mc:Choice>
                  <mc:Fallback>
                    <p:oleObj name="Microsoft Editor de ecuaciones 3.0" r:id="rId14" imgW="164880" imgH="215640" progId="Equation.3">
                      <p:embed/>
                      <p:pic>
                        <p:nvPicPr>
                          <p:cNvPr id="218131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38" y="11644"/>
                            <a:ext cx="260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8132" name="Object 20"/>
            <p:cNvGraphicFramePr>
              <a:graphicFrameLocks noChangeAspect="1"/>
            </p:cNvGraphicFramePr>
            <p:nvPr/>
          </p:nvGraphicFramePr>
          <p:xfrm>
            <a:off x="5613" y="12070"/>
            <a:ext cx="38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8" name="Microsoft Editor de ecuaciones 3.0" r:id="rId16" imgW="241200" imgH="177480" progId="Equation.3">
                    <p:embed/>
                  </p:oleObj>
                </mc:Choice>
                <mc:Fallback>
                  <p:oleObj name="Microsoft Editor de ecuaciones 3.0" r:id="rId16" imgW="241200" imgH="177480" progId="Equation.3">
                    <p:embed/>
                    <p:pic>
                      <p:nvPicPr>
                        <p:cNvPr id="2181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3" y="12070"/>
                          <a:ext cx="38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81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120816"/>
              </p:ext>
            </p:extLst>
          </p:nvPr>
        </p:nvGraphicFramePr>
        <p:xfrm>
          <a:off x="3890992" y="4740767"/>
          <a:ext cx="5032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Microsoft Editor de ecuaciones 3.0" r:id="rId18" imgW="355292" imgH="393359" progId="Equation.3">
                  <p:embed/>
                </p:oleObj>
              </mc:Choice>
              <mc:Fallback>
                <p:oleObj name="Microsoft Editor de ecuaciones 3.0" r:id="rId18" imgW="355292" imgH="393359" progId="Equation.3">
                  <p:embed/>
                  <p:pic>
                    <p:nvPicPr>
                      <p:cNvPr id="2181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92" y="4740767"/>
                        <a:ext cx="5032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1646-9A3E-46FD-A4D2-DDED60F4B4B6}" type="slidenum">
              <a:rPr lang="es-CL"/>
              <a:pPr/>
              <a:t>15</a:t>
            </a:fld>
            <a:endParaRPr lang="es-CL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09" y="633780"/>
            <a:ext cx="8229600" cy="79373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EJERCICIO Nº 4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19054" y="633781"/>
            <a:ext cx="8229600" cy="4595446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	La puerta giratoria de un edificio en cierto instante queda detenida debido a la acción de las fuerzas que indica la figura. ¿A qué distancia se aplicó la carga P/2?</a:t>
            </a:r>
          </a:p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A) L</a:t>
            </a:r>
          </a:p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B) 2L</a:t>
            </a:r>
          </a:p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C) 3L</a:t>
            </a:r>
          </a:p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D) 4L</a:t>
            </a:r>
          </a:p>
          <a:p>
            <a:pPr marL="533400" indent="-533400">
              <a:buNone/>
            </a:pPr>
            <a:r>
              <a:rPr lang="es-ES" sz="2400" dirty="0">
                <a:solidFill>
                  <a:schemeClr val="tx1"/>
                </a:solidFill>
              </a:rPr>
              <a:t>E) 5L</a:t>
            </a:r>
            <a:endParaRPr lang="es-ES_tradnl" sz="2400" dirty="0">
              <a:solidFill>
                <a:schemeClr val="tx1"/>
              </a:solidFill>
            </a:endParaRPr>
          </a:p>
        </p:txBody>
      </p:sp>
      <p:graphicFrame>
        <p:nvGraphicFramePr>
          <p:cNvPr id="21606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804438"/>
              </p:ext>
            </p:extLst>
          </p:nvPr>
        </p:nvGraphicFramePr>
        <p:xfrm>
          <a:off x="9914786" y="4791491"/>
          <a:ext cx="21590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Documento" r:id="rId4" imgW="6304788" imgH="3971849" progId="Word.Document.8">
                  <p:embed/>
                </p:oleObj>
              </mc:Choice>
              <mc:Fallback>
                <p:oleObj name="Documento" r:id="rId4" imgW="6304788" imgH="3971849" progId="Word.Document.8">
                  <p:embed/>
                  <p:pic>
                    <p:nvPicPr>
                      <p:cNvPr id="216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786" y="4791491"/>
                        <a:ext cx="2159000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951538" y="3068639"/>
            <a:ext cx="3168650" cy="1800225"/>
            <a:chOff x="4970" y="3692"/>
            <a:chExt cx="2776" cy="1396"/>
          </a:xfrm>
        </p:grpSpPr>
        <p:sp>
          <p:nvSpPr>
            <p:cNvPr id="216073" name="Rectangle 9"/>
            <p:cNvSpPr>
              <a:spLocks noChangeArrowheads="1"/>
            </p:cNvSpPr>
            <p:nvPr/>
          </p:nvSpPr>
          <p:spPr bwMode="auto">
            <a:xfrm>
              <a:off x="5254" y="4544"/>
              <a:ext cx="2272" cy="1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4" name="Oval 10"/>
            <p:cNvSpPr>
              <a:spLocks noChangeArrowheads="1"/>
            </p:cNvSpPr>
            <p:nvPr/>
          </p:nvSpPr>
          <p:spPr bwMode="auto">
            <a:xfrm>
              <a:off x="5897" y="4544"/>
              <a:ext cx="142" cy="142"/>
            </a:xfrm>
            <a:prstGeom prst="ellipse">
              <a:avLst/>
            </a:prstGeom>
            <a:solidFill>
              <a:srgbClr val="33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5" name="Line 11"/>
            <p:cNvSpPr>
              <a:spLocks noChangeShapeType="1"/>
            </p:cNvSpPr>
            <p:nvPr/>
          </p:nvSpPr>
          <p:spPr bwMode="auto">
            <a:xfrm>
              <a:off x="5254" y="3976"/>
              <a:ext cx="0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6" name="Line 12"/>
            <p:cNvSpPr>
              <a:spLocks noChangeShapeType="1"/>
            </p:cNvSpPr>
            <p:nvPr/>
          </p:nvSpPr>
          <p:spPr bwMode="auto">
            <a:xfrm>
              <a:off x="7526" y="3976"/>
              <a:ext cx="0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>
              <a:off x="5964" y="4828"/>
              <a:ext cx="15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8" name="Line 14"/>
            <p:cNvSpPr>
              <a:spLocks noChangeShapeType="1"/>
            </p:cNvSpPr>
            <p:nvPr/>
          </p:nvSpPr>
          <p:spPr bwMode="auto">
            <a:xfrm>
              <a:off x="5254" y="4828"/>
              <a:ext cx="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216079" name="Object 15"/>
            <p:cNvGraphicFramePr>
              <a:graphicFrameLocks noChangeAspect="1"/>
            </p:cNvGraphicFramePr>
            <p:nvPr/>
          </p:nvGraphicFramePr>
          <p:xfrm>
            <a:off x="5538" y="4828"/>
            <a:ext cx="200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3" name="Microsoft Editor de ecuaciones 3.0" r:id="rId6" imgW="126720" imgH="126720" progId="Equation.3">
                    <p:embed/>
                  </p:oleObj>
                </mc:Choice>
                <mc:Fallback>
                  <p:oleObj name="Microsoft Editor de ecuaciones 3.0" r:id="rId6" imgW="126720" imgH="126720" progId="Equation.3">
                    <p:embed/>
                    <p:pic>
                      <p:nvPicPr>
                        <p:cNvPr id="21607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" y="4828"/>
                          <a:ext cx="200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080" name="Object 16"/>
            <p:cNvGraphicFramePr>
              <a:graphicFrameLocks noChangeAspect="1"/>
            </p:cNvGraphicFramePr>
            <p:nvPr/>
          </p:nvGraphicFramePr>
          <p:xfrm>
            <a:off x="6390" y="4828"/>
            <a:ext cx="34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4" name="Microsoft Editor de ecuaciones 3.0" r:id="rId8" imgW="215640" imgH="164880" progId="Equation.3">
                    <p:embed/>
                  </p:oleObj>
                </mc:Choice>
                <mc:Fallback>
                  <p:oleObj name="Microsoft Editor de ecuaciones 3.0" r:id="rId8" imgW="215640" imgH="164880" progId="Equation.3">
                    <p:embed/>
                    <p:pic>
                      <p:nvPicPr>
                        <p:cNvPr id="21608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0" y="4828"/>
                          <a:ext cx="34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081" name="Object 17"/>
            <p:cNvGraphicFramePr>
              <a:graphicFrameLocks noChangeAspect="1"/>
            </p:cNvGraphicFramePr>
            <p:nvPr/>
          </p:nvGraphicFramePr>
          <p:xfrm>
            <a:off x="7526" y="3834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Microsoft Editor de ecuaciones 3.0" r:id="rId10" imgW="139680" imgH="164880" progId="Equation.3">
                    <p:embed/>
                  </p:oleObj>
                </mc:Choice>
                <mc:Fallback>
                  <p:oleObj name="Microsoft Editor de ecuaciones 3.0" r:id="rId10" imgW="139680" imgH="164880" progId="Equation.3">
                    <p:embed/>
                    <p:pic>
                      <p:nvPicPr>
                        <p:cNvPr id="216081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" y="3834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6082" name="Object 18"/>
            <p:cNvGraphicFramePr>
              <a:graphicFrameLocks noChangeAspect="1"/>
            </p:cNvGraphicFramePr>
            <p:nvPr/>
          </p:nvGraphicFramePr>
          <p:xfrm>
            <a:off x="4970" y="3692"/>
            <a:ext cx="26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Microsoft Editor de ecuaciones 3.0" r:id="rId12" imgW="164880" imgH="393480" progId="Equation.3">
                    <p:embed/>
                  </p:oleObj>
                </mc:Choice>
                <mc:Fallback>
                  <p:oleObj name="Microsoft Editor de ecuaciones 3.0" r:id="rId12" imgW="164880" imgH="393480" progId="Equation.3">
                    <p:embed/>
                    <p:pic>
                      <p:nvPicPr>
                        <p:cNvPr id="216082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0" y="3692"/>
                          <a:ext cx="260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59DE-A881-4233-BAD4-7E4917992FA8}" type="slidenum">
              <a:rPr lang="es-CL"/>
              <a:pPr/>
              <a:t>16</a:t>
            </a:fld>
            <a:endParaRPr lang="es-CL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1" y="194759"/>
            <a:ext cx="6491288" cy="919162"/>
          </a:xfrm>
          <a:noFill/>
          <a:ln/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SÍNTESIS DE LA CLASE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393AD2-B371-4002-86E6-3C163023D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667"/>
            <a:ext cx="12192000" cy="5415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5F9-9940-4B70-ACA0-DD8A2F07049E}" type="slidenum">
              <a:rPr lang="es-CL"/>
              <a:pPr/>
              <a:t>2</a:t>
            </a:fld>
            <a:endParaRPr lang="es-CL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93733"/>
          </a:xfrm>
        </p:spPr>
        <p:txBody>
          <a:bodyPr/>
          <a:lstStyle/>
          <a:p>
            <a:pPr algn="ctr"/>
            <a:r>
              <a:rPr lang="es-ES_tradnl" dirty="0"/>
              <a:t>CONCEPTOS PREVIOS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456338" y="3311049"/>
            <a:ext cx="8077200" cy="21351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ES_tradnl" sz="2400" dirty="0">
                <a:solidFill>
                  <a:schemeClr val="tx1"/>
                </a:solidFill>
              </a:rPr>
              <a:t>	Cuerpo rígido es aquel en que las posiciones relativas de sus partículas no cambian. En efecto,  aunque éste sea sometido a la acción de fuerzas externas, mantiene invariable su forma y volumen.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92495" y="769945"/>
            <a:ext cx="5057775" cy="2187575"/>
            <a:chOff x="1104" y="1056"/>
            <a:chExt cx="3764" cy="169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63" y="1056"/>
              <a:ext cx="3705" cy="1345"/>
              <a:chOff x="1163" y="1056"/>
              <a:chExt cx="3705" cy="1345"/>
            </a:xfrm>
          </p:grpSpPr>
          <p:pic>
            <p:nvPicPr>
              <p:cNvPr id="171014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63" y="1056"/>
                <a:ext cx="949" cy="134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1015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64" y="1056"/>
                <a:ext cx="1604" cy="1345"/>
              </a:xfrm>
              <a:prstGeom prst="rect">
                <a:avLst/>
              </a:prstGeom>
              <a:ln>
                <a:noFill/>
              </a:ln>
            </p:spPr>
          </p:pic>
        </p:grpSp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1104" y="2464"/>
            <a:ext cx="1104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cuación" r:id="rId5" imgW="888840" imgH="203040" progId="Equation.3">
                    <p:embed/>
                  </p:oleObj>
                </mc:Choice>
                <mc:Fallback>
                  <p:oleObj name="Ecuación" r:id="rId5" imgW="888840" imgH="203040" progId="Equation.3">
                    <p:embed/>
                    <p:pic>
                      <p:nvPicPr>
                        <p:cNvPr id="17101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464"/>
                          <a:ext cx="1104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7" name="Object 9"/>
            <p:cNvGraphicFramePr>
              <a:graphicFrameLocks noChangeAspect="1"/>
            </p:cNvGraphicFramePr>
            <p:nvPr/>
          </p:nvGraphicFramePr>
          <p:xfrm>
            <a:off x="3412" y="2496"/>
            <a:ext cx="1388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cuación" r:id="rId7" imgW="1117440" imgH="203040" progId="Equation.3">
                    <p:embed/>
                  </p:oleObj>
                </mc:Choice>
                <mc:Fallback>
                  <p:oleObj name="Ecuación" r:id="rId7" imgW="1117440" imgH="203040" progId="Equation.3">
                    <p:embed/>
                    <p:pic>
                      <p:nvPicPr>
                        <p:cNvPr id="17101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2" y="2496"/>
                          <a:ext cx="1388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287C-23E0-4B56-AEE3-F8A5F7BDEB8D}" type="slidenum">
              <a:rPr lang="es-CL"/>
              <a:pPr/>
              <a:t>3</a:t>
            </a:fld>
            <a:endParaRPr lang="es-CL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4489"/>
            <a:ext cx="8229600" cy="727058"/>
          </a:xfrm>
        </p:spPr>
        <p:txBody>
          <a:bodyPr>
            <a:noAutofit/>
          </a:bodyPr>
          <a:lstStyle/>
          <a:p>
            <a:pPr algn="ctr"/>
            <a:r>
              <a:rPr lang="es-ES_tradnl" sz="2600" dirty="0">
                <a:solidFill>
                  <a:schemeClr val="tx1"/>
                </a:solidFill>
                <a:latin typeface="+mn-lt"/>
              </a:rPr>
              <a:t>ACCIÓN DE UNA FUERZA EN UN CUERPO RÍGIDO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85310" y="1378528"/>
            <a:ext cx="40417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400" dirty="0">
                <a:solidFill>
                  <a:schemeClr val="tx1"/>
                </a:solidFill>
              </a:rPr>
              <a:t>	Una fuerza aplicada a un cuerpo rígido puede producir una</a:t>
            </a:r>
          </a:p>
          <a:p>
            <a:pPr>
              <a:buFont typeface="Wingdings" pitchFamily="2" charset="2"/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r>
              <a:rPr lang="es-ES_tradnl" sz="2400" dirty="0">
                <a:solidFill>
                  <a:schemeClr val="tx1"/>
                </a:solidFill>
              </a:rPr>
              <a:t>traslación</a:t>
            </a:r>
          </a:p>
          <a:p>
            <a:endParaRPr lang="es-ES_tradnl" sz="2400" dirty="0">
              <a:solidFill>
                <a:schemeClr val="tx1"/>
              </a:solidFill>
            </a:endParaRPr>
          </a:p>
          <a:p>
            <a:r>
              <a:rPr lang="es-ES_tradnl" sz="2400" dirty="0">
                <a:solidFill>
                  <a:schemeClr val="tx1"/>
                </a:solidFill>
              </a:rPr>
              <a:t>rotación</a:t>
            </a:r>
          </a:p>
          <a:p>
            <a:pPr>
              <a:buFont typeface="Wingdings" pitchFamily="2" charset="2"/>
              <a:buNone/>
            </a:pPr>
            <a:endParaRPr lang="es-ES_tradnl" sz="2400" dirty="0"/>
          </a:p>
        </p:txBody>
      </p:sp>
      <p:pic>
        <p:nvPicPr>
          <p:cNvPr id="173073" name="Picture 17" descr="moviend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1274475"/>
            <a:ext cx="3533775" cy="381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76B6-FD6B-4F34-8AE6-C0869745562E}" type="slidenum">
              <a:rPr lang="es-CL"/>
              <a:pPr/>
              <a:t>4</a:t>
            </a:fld>
            <a:endParaRPr lang="es-CL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3855" y="209088"/>
            <a:ext cx="3643745" cy="86517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TORQUE</a:t>
            </a:r>
            <a:br>
              <a:rPr lang="es-ES_tradnl" dirty="0">
                <a:solidFill>
                  <a:schemeClr val="tx1"/>
                </a:solidFill>
              </a:rPr>
            </a:br>
            <a:r>
              <a:rPr lang="es-ES_tradnl" sz="2400" dirty="0">
                <a:solidFill>
                  <a:schemeClr val="tx1"/>
                </a:solidFill>
              </a:rPr>
              <a:t>(MOMENTO DE UNA FUERZA)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9277" y="944988"/>
            <a:ext cx="8327086" cy="169422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_tradnl" sz="2400" dirty="0">
                <a:solidFill>
                  <a:schemeClr val="tx1"/>
                </a:solidFill>
              </a:rPr>
              <a:t>	La aplicación de una </a:t>
            </a:r>
            <a:r>
              <a:rPr lang="es-ES_tradnl" sz="2400" b="1" dirty="0">
                <a:solidFill>
                  <a:schemeClr val="accent6"/>
                </a:solidFill>
              </a:rPr>
              <a:t>fuerza perpendicular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dirty="0">
                <a:solidFill>
                  <a:schemeClr val="tx1"/>
                </a:solidFill>
              </a:rPr>
              <a:t>a una distancia (brazo) del eje de rotación fijo produce un torque. Se manifiesta en la rotación del objeto.</a:t>
            </a:r>
          </a:p>
        </p:txBody>
      </p:sp>
      <p:graphicFrame>
        <p:nvGraphicFramePr>
          <p:cNvPr id="174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31888"/>
              </p:ext>
            </p:extLst>
          </p:nvPr>
        </p:nvGraphicFramePr>
        <p:xfrm>
          <a:off x="131619" y="2020448"/>
          <a:ext cx="3429000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cuación" r:id="rId3" imgW="482400" imgH="177480" progId="Equation.3">
                  <p:embed/>
                </p:oleObj>
              </mc:Choice>
              <mc:Fallback>
                <p:oleObj name="Ecuación" r:id="rId3" imgW="482400" imgH="177480" progId="Equation.3">
                  <p:embed/>
                  <p:pic>
                    <p:nvPicPr>
                      <p:cNvPr id="1740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19" y="2020448"/>
                        <a:ext cx="3429000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445222" y="3742381"/>
            <a:ext cx="4025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s-ES_tradnl" sz="2000" b="1" dirty="0"/>
              <a:t>Unidades para torque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s-ES_tradnl" sz="2000" b="1" dirty="0"/>
              <a:t>S.I.: (N · m)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s-ES_tradnl" sz="2000" b="1" dirty="0"/>
              <a:t>C.G.S.:(dina · cm)</a:t>
            </a:r>
            <a:endParaRPr lang="es-ES_tradnl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7CEB61-9FE0-45C5-BE03-8C4914575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709" y="2335898"/>
            <a:ext cx="7778140" cy="3880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818" y="184666"/>
            <a:ext cx="8385175" cy="765175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tx1"/>
                </a:solidFill>
                <a:latin typeface="Calibri" pitchFamily="34" charset="0"/>
              </a:rPr>
              <a:t>CONCEPTO DE TORQUE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223" y="1047813"/>
            <a:ext cx="8501122" cy="1347729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Calibri" pitchFamily="34" charset="0"/>
              </a:rPr>
              <a:t>“Torque” ( </a:t>
            </a:r>
            <a:r>
              <a:rPr lang="es-ES" sz="2400" b="1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</a:t>
            </a:r>
            <a:r>
              <a:rPr lang="es-ES" sz="2400" b="1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   palabra que viene del latín </a:t>
            </a:r>
            <a:r>
              <a:rPr lang="es-ES" sz="2400" dirty="0" err="1">
                <a:solidFill>
                  <a:schemeClr val="tx1"/>
                </a:solidFill>
                <a:latin typeface="Calibri" pitchFamily="34" charset="0"/>
              </a:rPr>
              <a:t>torquere</a:t>
            </a:r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, torcer.</a:t>
            </a:r>
          </a:p>
          <a:p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Se define como  un </a:t>
            </a:r>
            <a:r>
              <a:rPr lang="es-ES" sz="2400" b="1" dirty="0">
                <a:solidFill>
                  <a:schemeClr val="tx1"/>
                </a:solidFill>
                <a:latin typeface="Calibri" pitchFamily="34" charset="0"/>
              </a:rPr>
              <a:t>producto vectorial o cruz</a:t>
            </a:r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 entre dos magnitudes vectoriales que son la </a:t>
            </a:r>
            <a:r>
              <a:rPr lang="es-ES" sz="2400" b="1" dirty="0">
                <a:solidFill>
                  <a:schemeClr val="tx1"/>
                </a:solidFill>
                <a:latin typeface="Calibri" pitchFamily="34" charset="0"/>
              </a:rPr>
              <a:t>posición     </a:t>
            </a:r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   y  </a:t>
            </a:r>
            <a:r>
              <a:rPr lang="es-ES_tradnl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Calibri" pitchFamily="34" charset="0"/>
              </a:rPr>
              <a:t>la </a:t>
            </a:r>
            <a:r>
              <a:rPr lang="es-ES" sz="2400" b="1" dirty="0">
                <a:solidFill>
                  <a:schemeClr val="tx1"/>
                </a:solidFill>
                <a:latin typeface="Calibri" pitchFamily="34" charset="0"/>
              </a:rPr>
              <a:t>fuerza </a:t>
            </a:r>
            <a:endParaRPr lang="es-E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30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83797"/>
              </p:ext>
            </p:extLst>
          </p:nvPr>
        </p:nvGraphicFramePr>
        <p:xfrm>
          <a:off x="9089428" y="1893612"/>
          <a:ext cx="271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430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428" y="1893612"/>
                        <a:ext cx="2714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30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07778"/>
              </p:ext>
            </p:extLst>
          </p:nvPr>
        </p:nvGraphicFramePr>
        <p:xfrm>
          <a:off x="11004401" y="1774462"/>
          <a:ext cx="311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" imgW="126835" imgH="202936" progId="">
                  <p:embed/>
                </p:oleObj>
              </mc:Choice>
              <mc:Fallback>
                <p:oleObj name="Equation" r:id="rId5" imgW="126835" imgH="202936" progId="">
                  <p:embed/>
                  <p:pic>
                    <p:nvPicPr>
                      <p:cNvPr id="4303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4401" y="1774462"/>
                        <a:ext cx="3111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30 Rectángulo"/>
              <p:cNvSpPr/>
              <p:nvPr/>
            </p:nvSpPr>
            <p:spPr>
              <a:xfrm>
                <a:off x="138544" y="1893612"/>
                <a:ext cx="3240269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b="1" dirty="0">
                    <a:latin typeface="Calibri" pitchFamily="34" charset="0"/>
                  </a:rPr>
                  <a:t>1.-</a:t>
                </a:r>
                <a:r>
                  <a:rPr lang="es-ES" sz="2400" dirty="0">
                    <a:latin typeface="Calibri" pitchFamily="34" charset="0"/>
                  </a:rPr>
                  <a:t> el módulo del vector resultante se determina  como el producto entre los módulos de los vectores participantes y el seno del ángulo que forman dichos vectores </a:t>
                </a:r>
                <a:r>
                  <a:rPr lang="es-ES" sz="2400" b="1" dirty="0">
                    <a:latin typeface="Calibr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𝒔𝒆𝒏</m:t>
                    </m:r>
                    <m:r>
                      <a:rPr lang="es-CL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s-ES" sz="2400" b="1" dirty="0">
                    <a:latin typeface="Calibri" pitchFamily="34" charset="0"/>
                  </a:rPr>
                  <a:t>)</a:t>
                </a:r>
                <a:r>
                  <a:rPr lang="es-ES" sz="2400" dirty="0">
                    <a:latin typeface="Calibri" pitchFamily="34" charset="0"/>
                  </a:rPr>
                  <a:t>.</a:t>
                </a:r>
                <a:br>
                  <a:rPr lang="es-ES" sz="2400" b="1" dirty="0">
                    <a:latin typeface="Calibri" pitchFamily="34" charset="0"/>
                  </a:rPr>
                </a:br>
                <a:r>
                  <a:rPr lang="es-ES" sz="2400" b="1" dirty="0">
                    <a:latin typeface="Calibri" pitchFamily="34" charset="0"/>
                  </a:rPr>
                  <a:t>2.-</a:t>
                </a:r>
                <a:r>
                  <a:rPr lang="es-ES" sz="2400" dirty="0">
                    <a:latin typeface="Calibri" pitchFamily="34" charset="0"/>
                  </a:rPr>
                  <a:t>  el sentido lo da la regla del tirabuzón o de la mano derecha.</a:t>
                </a:r>
                <a:endParaRPr lang="es-ES" sz="2400" dirty="0"/>
              </a:p>
            </p:txBody>
          </p:sp>
        </mc:Choice>
        <mc:Fallback>
          <p:sp>
            <p:nvSpPr>
              <p:cNvPr id="31" name="3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4" y="1893612"/>
                <a:ext cx="3240269" cy="4154984"/>
              </a:xfrm>
              <a:prstGeom prst="rect">
                <a:avLst/>
              </a:prstGeom>
              <a:blipFill>
                <a:blip r:embed="rId7"/>
                <a:stretch>
                  <a:fillRect l="-3013" t="-1175" r="-2825" b="-249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69762596-4C3D-4485-B7CB-A03CEDA203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217"/>
          <a:stretch/>
        </p:blipFill>
        <p:spPr>
          <a:xfrm>
            <a:off x="4898880" y="2395542"/>
            <a:ext cx="4462010" cy="442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" pitchFamily="34" charset="0"/>
              </a:rPr>
              <a:t>¿En cuál de las dos situaciones  se ejerce  mayor torque?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5011" y="1123837"/>
            <a:ext cx="6157934" cy="4138629"/>
            <a:chOff x="981" y="1038"/>
            <a:chExt cx="3804" cy="1984"/>
          </a:xfrm>
        </p:grpSpPr>
        <p:pic>
          <p:nvPicPr>
            <p:cNvPr id="46085" name="Picture 5" descr="puer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1" y="1038"/>
              <a:ext cx="1042" cy="1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837" y="2296"/>
              <a:ext cx="862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46087" name="Picture 7" descr="puer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6" y="1525"/>
              <a:ext cx="1017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3923" y="2296"/>
              <a:ext cx="862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  <a:latin typeface="Calibri" pitchFamily="34" charset="0"/>
              </a:rPr>
              <a:t>Se ejerce  mayor torque cuando mayor es la distancia entre el eje de giro y el punto en que se aplica la fuerza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5011" y="1123837"/>
            <a:ext cx="6157934" cy="4138629"/>
            <a:chOff x="981" y="1038"/>
            <a:chExt cx="3804" cy="1984"/>
          </a:xfrm>
        </p:grpSpPr>
        <p:pic>
          <p:nvPicPr>
            <p:cNvPr id="46085" name="Picture 5" descr="puer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1" y="1038"/>
              <a:ext cx="1042" cy="19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1837" y="2296"/>
              <a:ext cx="862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pic>
          <p:nvPicPr>
            <p:cNvPr id="46087" name="Picture 7" descr="puert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6" y="1525"/>
              <a:ext cx="1017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3923" y="2296"/>
              <a:ext cx="862" cy="181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53524906-2995-4D9F-A80C-43D518D3403D}"/>
              </a:ext>
            </a:extLst>
          </p:cNvPr>
          <p:cNvSpPr/>
          <p:nvPr/>
        </p:nvSpPr>
        <p:spPr>
          <a:xfrm>
            <a:off x="3879273" y="762000"/>
            <a:ext cx="2216727" cy="496302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18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020C-8813-44A5-B003-0BD6B2CFD3F8}" type="slidenum">
              <a:rPr lang="es-CL"/>
              <a:pPr/>
              <a:t>8</a:t>
            </a:fld>
            <a:endParaRPr lang="es-CL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20725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CONVENCIÓN DE SIGNOS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63638" y="838200"/>
            <a:ext cx="4661187" cy="50664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s-ES_tradnl" sz="2800" dirty="0">
                <a:solidFill>
                  <a:schemeClr val="tx1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s-ES_tradnl" sz="2800" dirty="0">
                <a:solidFill>
                  <a:schemeClr val="tx1"/>
                </a:solidFill>
              </a:rPr>
              <a:t>   sentido contrario a las manecillas del reloj, el </a:t>
            </a:r>
            <a:r>
              <a:rPr lang="es-ES_tradnl" sz="2800" b="1" dirty="0">
                <a:solidFill>
                  <a:schemeClr val="tx1"/>
                </a:solidFill>
              </a:rPr>
              <a:t>torque es positivo</a:t>
            </a:r>
            <a:r>
              <a:rPr lang="es-ES_tradnl" sz="28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es-ES_tradnl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es-ES_tradnl" sz="2800" dirty="0">
              <a:solidFill>
                <a:schemeClr val="tx1"/>
              </a:solidFill>
            </a:endParaRPr>
          </a:p>
          <a:p>
            <a:r>
              <a:rPr lang="es-ES_tradnl" sz="2800" dirty="0">
                <a:solidFill>
                  <a:schemeClr val="tx1"/>
                </a:solidFill>
              </a:rPr>
              <a:t>sentido de las manecillas del reloj, el </a:t>
            </a:r>
            <a:r>
              <a:rPr lang="es-ES_tradnl" sz="2800" b="1" dirty="0">
                <a:solidFill>
                  <a:schemeClr val="tx1"/>
                </a:solidFill>
              </a:rPr>
              <a:t>torque es negativo</a:t>
            </a:r>
            <a:r>
              <a:rPr lang="es-ES_tradnl" sz="2800" dirty="0">
                <a:solidFill>
                  <a:schemeClr val="tx1"/>
                </a:solidFill>
              </a:rPr>
              <a:t>.</a:t>
            </a:r>
          </a:p>
          <a:p>
            <a:endParaRPr lang="es-ES_tradnl" sz="2800" dirty="0">
              <a:solidFill>
                <a:schemeClr val="tx1"/>
              </a:solidFill>
            </a:endParaRPr>
          </a:p>
          <a:p>
            <a:r>
              <a:rPr lang="es-ES_tradnl" sz="2800" dirty="0">
                <a:solidFill>
                  <a:schemeClr val="tx1"/>
                </a:solidFill>
              </a:rPr>
              <a:t>A menos que se indique lo contrario</a:t>
            </a:r>
          </a:p>
        </p:txBody>
      </p:sp>
      <p:pic>
        <p:nvPicPr>
          <p:cNvPr id="178193" name="Picture 17" descr="moviendo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197850" y="3429000"/>
            <a:ext cx="3384550" cy="2085975"/>
          </a:xfrm>
          <a:noFill/>
          <a:ln/>
        </p:spPr>
      </p:pic>
      <p:pic>
        <p:nvPicPr>
          <p:cNvPr id="178195" name="Picture 19" descr="moviendo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124825" y="1248569"/>
            <a:ext cx="3457575" cy="1930400"/>
          </a:xfrm>
          <a:noFill/>
          <a:ln/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9F6FD41-76A1-483D-9080-08D2BDF59261}"/>
              </a:ext>
            </a:extLst>
          </p:cNvPr>
          <p:cNvSpPr/>
          <p:nvPr/>
        </p:nvSpPr>
        <p:spPr>
          <a:xfrm>
            <a:off x="199834" y="998539"/>
            <a:ext cx="3055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3600" dirty="0"/>
              <a:t>Si por la aplicación de un torque el cuerpo tiende a girar en…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8DC65D4-8544-4652-AE77-AA6531F0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Regla de la mano derecha para descubrir el sentido del Torque (</a:t>
            </a:r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s-CL" dirty="0">
                <a:solidFill>
                  <a:schemeClr val="tx1"/>
                </a:solidFill>
              </a:rPr>
              <a:t>)</a:t>
            </a:r>
            <a:br>
              <a:rPr lang="es-CL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0358E4EE-719E-45ED-B0A3-C511B5CE2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748146"/>
            <a:ext cx="8765921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106</TotalTime>
  <Words>755</Words>
  <Application>Microsoft Office PowerPoint</Application>
  <PresentationFormat>Panorámica</PresentationFormat>
  <Paragraphs>86</Paragraphs>
  <Slides>16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Corbel</vt:lpstr>
      <vt:lpstr>Wingdings</vt:lpstr>
      <vt:lpstr>Wingdings 2</vt:lpstr>
      <vt:lpstr>Marco</vt:lpstr>
      <vt:lpstr>Ecuación</vt:lpstr>
      <vt:lpstr>Equation</vt:lpstr>
      <vt:lpstr>Imagen de mapa de bits</vt:lpstr>
      <vt:lpstr>Documento</vt:lpstr>
      <vt:lpstr>Microsoft Editor de ecuaciones 3.0</vt:lpstr>
      <vt:lpstr>Presentación de PowerPoint</vt:lpstr>
      <vt:lpstr>CONCEPTOS PREVIOS</vt:lpstr>
      <vt:lpstr>ACCIÓN DE UNA FUERZA EN UN CUERPO RÍGIDO</vt:lpstr>
      <vt:lpstr>TORQUE (MOMENTO DE UNA FUERZA)</vt:lpstr>
      <vt:lpstr>CONCEPTO DE TORQUE</vt:lpstr>
      <vt:lpstr>¿En cuál de las dos situaciones  se ejerce  mayor torque?</vt:lpstr>
      <vt:lpstr>Se ejerce  mayor torque cuando mayor es la distancia entre el eje de giro y el punto en que se aplica la fuerza</vt:lpstr>
      <vt:lpstr>CONVENCIÓN DE SIGNOS</vt:lpstr>
      <vt:lpstr>Regla de la mano derecha para descubrir el sentido del Torque (τ) </vt:lpstr>
      <vt:lpstr>FUERZAS QUE NO PRODUCEN TORQUE</vt:lpstr>
      <vt:lpstr>EQUILIBRIO DE UN CUERPO RÍGIDO</vt:lpstr>
      <vt:lpstr>EJERCICIO Nº 1</vt:lpstr>
      <vt:lpstr>EJERCICIO Nº 2</vt:lpstr>
      <vt:lpstr>EJERCICIO Nº 3</vt:lpstr>
      <vt:lpstr>EJERCICIO Nº 4</vt:lpstr>
      <vt:lpstr>SÍNTESIS DE LA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Montero</dc:creator>
  <cp:lastModifiedBy>Marta Montero</cp:lastModifiedBy>
  <cp:revision>12</cp:revision>
  <dcterms:created xsi:type="dcterms:W3CDTF">2020-04-05T17:24:06Z</dcterms:created>
  <dcterms:modified xsi:type="dcterms:W3CDTF">2020-04-05T19:10:37Z</dcterms:modified>
</cp:coreProperties>
</file>