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70" r:id="rId14"/>
    <p:sldId id="269" r:id="rId15"/>
    <p:sldId id="271" r:id="rId16"/>
    <p:sldId id="272" r:id="rId17"/>
    <p:sldId id="273" r:id="rId18"/>
    <p:sldId id="274" r:id="rId1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182139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332868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26362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166877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126660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287367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131058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196931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174021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153842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939699-149B-4221-947F-CE9BE01A68F0}" type="datetimeFigureOut">
              <a:rPr lang="es-CL" smtClean="0"/>
              <a:t>01-04-2020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8D78C94-43AA-48DF-AFD8-CE35E31420F3}" type="slidenum">
              <a:rPr lang="es-CL" smtClean="0"/>
              <a:t>‹Nº›</a:t>
            </a:fld>
            <a:endParaRPr lang="es-CL"/>
          </a:p>
        </p:txBody>
      </p:sp>
    </p:spTree>
    <p:extLst>
      <p:ext uri="{BB962C8B-B14F-4D97-AF65-F5344CB8AC3E}">
        <p14:creationId xmlns:p14="http://schemas.microsoft.com/office/powerpoint/2010/main" val="302530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39699-149B-4221-947F-CE9BE01A68F0}" type="datetimeFigureOut">
              <a:rPr lang="es-CL" smtClean="0"/>
              <a:t>01-04-2020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78C94-43AA-48DF-AFD8-CE35E31420F3}" type="slidenum">
              <a:rPr lang="es-CL" smtClean="0"/>
              <a:t>‹Nº›</a:t>
            </a:fld>
            <a:endParaRPr lang="es-CL"/>
          </a:p>
        </p:txBody>
      </p:sp>
    </p:spTree>
    <p:extLst>
      <p:ext uri="{BB962C8B-B14F-4D97-AF65-F5344CB8AC3E}">
        <p14:creationId xmlns:p14="http://schemas.microsoft.com/office/powerpoint/2010/main" val="427545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6106690"/>
          </a:xfrm>
        </p:spPr>
        <p:txBody>
          <a:bodyPr>
            <a:normAutofit/>
          </a:bodyPr>
          <a:lstStyle/>
          <a:p>
            <a:r>
              <a:rPr lang="es-CL" sz="3200" b="1" dirty="0" smtClean="0">
                <a:latin typeface="Comic Sans MS" pitchFamily="66" charset="0"/>
              </a:rPr>
              <a:t>UNIDAD 1: </a:t>
            </a:r>
            <a:r>
              <a:rPr lang="es-CL" sz="3200" b="1" dirty="0" smtClean="0">
                <a:solidFill>
                  <a:srgbClr val="FF0000"/>
                </a:solidFill>
                <a:latin typeface="Comic Sans MS" pitchFamily="66" charset="0"/>
              </a:rPr>
              <a:t>«¿CUÁL ES LA IMPORTANCIA DEL AGUA EN NUESTRO PLANETA?</a:t>
            </a:r>
            <a:br>
              <a:rPr lang="es-CL" sz="3200" b="1" dirty="0" smtClean="0">
                <a:solidFill>
                  <a:srgbClr val="FF0000"/>
                </a:solidFill>
                <a:latin typeface="Comic Sans MS" pitchFamily="66" charset="0"/>
              </a:rPr>
            </a:br>
            <a:r>
              <a:rPr lang="es-CL" sz="3200" b="1" dirty="0" smtClean="0">
                <a:solidFill>
                  <a:srgbClr val="FF0000"/>
                </a:solidFill>
                <a:latin typeface="Comic Sans MS" pitchFamily="66" charset="0"/>
              </a:rPr>
              <a:t/>
            </a:r>
            <a:br>
              <a:rPr lang="es-CL" sz="3200" b="1" dirty="0" smtClean="0">
                <a:solidFill>
                  <a:srgbClr val="FF0000"/>
                </a:solidFill>
                <a:latin typeface="Comic Sans MS" pitchFamily="66" charset="0"/>
              </a:rPr>
            </a:br>
            <a:r>
              <a:rPr lang="es-CL" sz="3200" b="1" u="sng" dirty="0" smtClean="0">
                <a:latin typeface="Comic Sans MS" pitchFamily="66" charset="0"/>
              </a:rPr>
              <a:t>Objetivo</a:t>
            </a:r>
            <a:r>
              <a:rPr lang="es-CL" sz="3200" dirty="0" smtClean="0">
                <a:latin typeface="Comic Sans MS" pitchFamily="66" charset="0"/>
              </a:rPr>
              <a:t>: «Describir la distribución del agua dulce y salada en la Tierra, considerando océanos, glaciares, ríos y lagos, aguas subterráneas, nubes, vapor de agua, </a:t>
            </a:r>
            <a:r>
              <a:rPr lang="es-CL" sz="3200" dirty="0" err="1" smtClean="0">
                <a:latin typeface="Comic Sans MS" pitchFamily="66" charset="0"/>
              </a:rPr>
              <a:t>etc</a:t>
            </a:r>
            <a:r>
              <a:rPr lang="es-CL" sz="3200" dirty="0" smtClean="0">
                <a:latin typeface="Comic Sans MS" pitchFamily="66" charset="0"/>
              </a:rPr>
              <a:t> y comparar sus volúmenes, reconociendo la escasez relativa del agua dulce.»</a:t>
            </a:r>
            <a:endParaRPr lang="es-CL" sz="3200" b="1" dirty="0">
              <a:solidFill>
                <a:srgbClr val="FF0000"/>
              </a:solidFill>
              <a:latin typeface="Comic Sans MS" pitchFamily="66" charset="0"/>
            </a:endParaRPr>
          </a:p>
        </p:txBody>
      </p:sp>
    </p:spTree>
    <p:extLst>
      <p:ext uri="{BB962C8B-B14F-4D97-AF65-F5344CB8AC3E}">
        <p14:creationId xmlns:p14="http://schemas.microsoft.com/office/powerpoint/2010/main" val="295921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normAutofit fontScale="90000"/>
          </a:bodyPr>
          <a:lstStyle/>
          <a:p>
            <a:r>
              <a:rPr lang="es-CL" sz="6000" b="1" dirty="0" smtClean="0">
                <a:solidFill>
                  <a:srgbClr val="C00000"/>
                </a:solidFill>
                <a:latin typeface="Comic Sans MS" pitchFamily="66" charset="0"/>
              </a:rPr>
              <a:t>NUBE y VAPOR DE AGUA.</a:t>
            </a:r>
            <a:r>
              <a:rPr lang="es-CL" dirty="0">
                <a:solidFill>
                  <a:srgbClr val="444444"/>
                </a:solidFill>
                <a:latin typeface="Comic Sans MS" pitchFamily="66" charset="0"/>
              </a:rPr>
              <a:t/>
            </a:r>
            <a:br>
              <a:rPr lang="es-CL" dirty="0">
                <a:solidFill>
                  <a:srgbClr val="444444"/>
                </a:solidFill>
                <a:latin typeface="Comic Sans MS" pitchFamily="66" charset="0"/>
              </a:rPr>
            </a:br>
            <a:r>
              <a:rPr lang="es-CL" sz="4000" dirty="0">
                <a:solidFill>
                  <a:srgbClr val="444444"/>
                </a:solidFill>
                <a:latin typeface="Comic Sans MS" pitchFamily="66" charset="0"/>
              </a:rPr>
              <a:t>Una nube es una masa visible formada por cristales de nieve o gotas de agua microscópicas suspendidas en la atmósfera.</a:t>
            </a:r>
            <a:r>
              <a:rPr lang="es-CL" sz="4000" dirty="0">
                <a:solidFill>
                  <a:srgbClr val="000000"/>
                </a:solidFill>
                <a:latin typeface="Comic Sans MS" pitchFamily="66" charset="0"/>
              </a:rPr>
              <a:t> </a:t>
            </a:r>
            <a:r>
              <a:rPr lang="es-CL" sz="4000" dirty="0">
                <a:solidFill>
                  <a:prstClr val="black"/>
                </a:solidFill>
                <a:latin typeface="Comic Sans MS" pitchFamily="66" charset="0"/>
              </a:rPr>
              <a:t>Se forman cuando el aire caliente que se encuentra cerca de la superficie terrestre sube y, al ascender, el vapor de agua, que lleva, se enfría.</a:t>
            </a:r>
            <a:endParaRPr lang="es-CL" dirty="0">
              <a:latin typeface="Comic Sans MS" pitchFamily="66" charset="0"/>
            </a:endParaRPr>
          </a:p>
        </p:txBody>
      </p:sp>
    </p:spTree>
    <p:extLst>
      <p:ext uri="{BB962C8B-B14F-4D97-AF65-F5344CB8AC3E}">
        <p14:creationId xmlns:p14="http://schemas.microsoft.com/office/powerpoint/2010/main" val="356661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424847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18" y="3645024"/>
            <a:ext cx="4006536" cy="277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9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lstStyle/>
          <a:p>
            <a:r>
              <a:rPr lang="es-CL" sz="6500" b="1" dirty="0">
                <a:solidFill>
                  <a:srgbClr val="C00000"/>
                </a:solidFill>
                <a:latin typeface="Comic Sans MS" pitchFamily="66" charset="0"/>
              </a:rPr>
              <a:t>RÍO.</a:t>
            </a:r>
            <a:r>
              <a:rPr lang="es-CL" sz="6500" dirty="0">
                <a:solidFill>
                  <a:srgbClr val="000000"/>
                </a:solidFill>
                <a:latin typeface="Comic Sans MS" pitchFamily="66" charset="0"/>
              </a:rPr>
              <a:t/>
            </a:r>
            <a:br>
              <a:rPr lang="es-CL" sz="6500" dirty="0">
                <a:solidFill>
                  <a:srgbClr val="000000"/>
                </a:solidFill>
                <a:latin typeface="Comic Sans MS" pitchFamily="66" charset="0"/>
              </a:rPr>
            </a:br>
            <a:r>
              <a:rPr lang="es-CL" sz="3600" dirty="0">
                <a:solidFill>
                  <a:srgbClr val="222222"/>
                </a:solidFill>
                <a:latin typeface="Comic Sans MS" pitchFamily="66" charset="0"/>
              </a:rPr>
              <a:t>Un río es una corriente natural de agua que fluye con continuidad. Posee un caudal determinado, rara vez es constante a lo largo del año. Desemboca en el mar, en un lago o en otro río, en cuyo caso se denomina afluente. La parte final de un río es su desembocadura.</a:t>
            </a:r>
            <a:endParaRPr lang="es-CL" dirty="0">
              <a:latin typeface="Comic Sans MS" pitchFamily="66" charset="0"/>
            </a:endParaRPr>
          </a:p>
        </p:txBody>
      </p:sp>
    </p:spTree>
    <p:extLst>
      <p:ext uri="{BB962C8B-B14F-4D97-AF65-F5344CB8AC3E}">
        <p14:creationId xmlns:p14="http://schemas.microsoft.com/office/powerpoint/2010/main" val="264024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3"/>
            <a:ext cx="4176464" cy="293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408397"/>
            <a:ext cx="4493567" cy="297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12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90666"/>
          </a:xfrm>
        </p:spPr>
        <p:txBody>
          <a:bodyPr/>
          <a:lstStyle/>
          <a:p>
            <a:r>
              <a:rPr lang="es-CL" sz="6000" b="1" dirty="0">
                <a:solidFill>
                  <a:srgbClr val="C00000"/>
                </a:solidFill>
                <a:latin typeface="Comic Sans MS" pitchFamily="66" charset="0"/>
              </a:rPr>
              <a:t>AGUAS SUBTERRÁNEAS.</a:t>
            </a:r>
            <a:r>
              <a:rPr lang="es-CL" sz="6000" dirty="0">
                <a:solidFill>
                  <a:srgbClr val="000000"/>
                </a:solidFill>
                <a:latin typeface="Comic Sans MS" pitchFamily="66" charset="0"/>
              </a:rPr>
              <a:t/>
            </a:r>
            <a:br>
              <a:rPr lang="es-CL" sz="6000" dirty="0">
                <a:solidFill>
                  <a:srgbClr val="000000"/>
                </a:solidFill>
                <a:latin typeface="Comic Sans MS" pitchFamily="66" charset="0"/>
              </a:rPr>
            </a:br>
            <a:r>
              <a:rPr lang="es-CL" sz="3600" dirty="0">
                <a:solidFill>
                  <a:prstClr val="black"/>
                </a:solidFill>
                <a:latin typeface="Comic Sans MS" pitchFamily="66" charset="0"/>
              </a:rPr>
              <a:t>Las aguas subterráneas son masas de agua que se acumulan bajo la superficie de la tierra, debido a la filtración de la lluvia o el arrastre del agua de los ríos. </a:t>
            </a:r>
            <a:endParaRPr lang="es-CL" dirty="0"/>
          </a:p>
        </p:txBody>
      </p:sp>
    </p:spTree>
    <p:extLst>
      <p:ext uri="{BB962C8B-B14F-4D97-AF65-F5344CB8AC3E}">
        <p14:creationId xmlns:p14="http://schemas.microsoft.com/office/powerpoint/2010/main" val="231225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0891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3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p:spPr>
        <p:txBody>
          <a:bodyPr>
            <a:normAutofit/>
          </a:bodyPr>
          <a:lstStyle/>
          <a:p>
            <a:r>
              <a:rPr lang="es-CL" sz="3600" b="1" dirty="0" smtClean="0">
                <a:solidFill>
                  <a:srgbClr val="C00000"/>
                </a:solidFill>
                <a:latin typeface="Comic Sans MS" pitchFamily="66" charset="0"/>
              </a:rPr>
              <a:t>NIEVES y GLACIARES.</a:t>
            </a:r>
            <a:r>
              <a:rPr lang="es-CL" sz="3600" dirty="0">
                <a:solidFill>
                  <a:srgbClr val="222222"/>
                </a:solidFill>
                <a:latin typeface="Comic Sans MS" pitchFamily="66" charset="0"/>
              </a:rPr>
              <a:t/>
            </a:r>
            <a:br>
              <a:rPr lang="es-CL" sz="3600" dirty="0">
                <a:solidFill>
                  <a:srgbClr val="222222"/>
                </a:solidFill>
                <a:latin typeface="Comic Sans MS" pitchFamily="66" charset="0"/>
              </a:rPr>
            </a:br>
            <a:r>
              <a:rPr lang="es-CL" sz="3600" dirty="0" smtClean="0">
                <a:solidFill>
                  <a:srgbClr val="222222"/>
                </a:solidFill>
                <a:latin typeface="Comic Sans MS" pitchFamily="66" charset="0"/>
              </a:rPr>
              <a:t>Nieve corresponde al agua que se encuentra en forma sólida en nuestro planeta.</a:t>
            </a:r>
            <a:br>
              <a:rPr lang="es-CL" sz="3600" dirty="0" smtClean="0">
                <a:solidFill>
                  <a:srgbClr val="222222"/>
                </a:solidFill>
                <a:latin typeface="Comic Sans MS" pitchFamily="66" charset="0"/>
              </a:rPr>
            </a:br>
            <a:r>
              <a:rPr lang="es-CL" sz="3600" dirty="0" smtClean="0">
                <a:solidFill>
                  <a:srgbClr val="222222"/>
                </a:solidFill>
                <a:latin typeface="Comic Sans MS" pitchFamily="66" charset="0"/>
              </a:rPr>
              <a:t>Un </a:t>
            </a:r>
            <a:r>
              <a:rPr lang="es-CL" sz="3600" dirty="0">
                <a:solidFill>
                  <a:srgbClr val="222222"/>
                </a:solidFill>
                <a:latin typeface="Comic Sans MS" pitchFamily="66" charset="0"/>
              </a:rPr>
              <a:t>glaciar es una gruesa masa de hielos que se origina en la superficie terrestre por acumulación, compactación y </a:t>
            </a:r>
            <a:r>
              <a:rPr lang="es-CL" sz="3600" dirty="0" err="1">
                <a:solidFill>
                  <a:srgbClr val="222222"/>
                </a:solidFill>
                <a:latin typeface="Comic Sans MS" pitchFamily="66" charset="0"/>
              </a:rPr>
              <a:t>recristalización</a:t>
            </a:r>
            <a:r>
              <a:rPr lang="es-CL" sz="3600" dirty="0">
                <a:solidFill>
                  <a:srgbClr val="222222"/>
                </a:solidFill>
                <a:latin typeface="Comic Sans MS" pitchFamily="66" charset="0"/>
              </a:rPr>
              <a:t> de la nieve. Cubren los polos y las cumbres de las montañas.</a:t>
            </a:r>
            <a:endParaRPr lang="es-CL" sz="3600" dirty="0">
              <a:latin typeface="Comic Sans MS" pitchFamily="66" charset="0"/>
            </a:endParaRPr>
          </a:p>
        </p:txBody>
      </p:sp>
    </p:spTree>
    <p:extLst>
      <p:ext uri="{BB962C8B-B14F-4D97-AF65-F5344CB8AC3E}">
        <p14:creationId xmlns:p14="http://schemas.microsoft.com/office/powerpoint/2010/main" val="358334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4392489"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253658"/>
            <a:ext cx="4392488" cy="305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70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rmAutofit/>
          </a:bodyPr>
          <a:lstStyle/>
          <a:p>
            <a:pPr algn="l"/>
            <a:r>
              <a:rPr lang="es-CL" dirty="0" smtClean="0">
                <a:latin typeface="Comic Sans MS" pitchFamily="66" charset="0"/>
              </a:rPr>
              <a:t>ACTIVIDADES: </a:t>
            </a:r>
            <a:br>
              <a:rPr lang="es-CL" dirty="0" smtClean="0">
                <a:latin typeface="Comic Sans MS" pitchFamily="66" charset="0"/>
              </a:rPr>
            </a:br>
            <a:r>
              <a:rPr lang="es-CL" dirty="0" smtClean="0">
                <a:latin typeface="Comic Sans MS" pitchFamily="66" charset="0"/>
              </a:rPr>
              <a:t>1. Lee y realiza un resumen de las páginas 20 y 21 de tu libro de ciencias.</a:t>
            </a:r>
            <a:br>
              <a:rPr lang="es-CL" dirty="0" smtClean="0">
                <a:latin typeface="Comic Sans MS" pitchFamily="66" charset="0"/>
              </a:rPr>
            </a:br>
            <a:r>
              <a:rPr lang="es-CL" dirty="0" smtClean="0">
                <a:latin typeface="Comic Sans MS" pitchFamily="66" charset="0"/>
              </a:rPr>
              <a:t>2. Construye una maqueta que represente la distribución de las aguas continentales. </a:t>
            </a:r>
            <a:r>
              <a:rPr lang="es-CL" sz="3100" dirty="0" smtClean="0">
                <a:latin typeface="Comic Sans MS" pitchFamily="66" charset="0"/>
              </a:rPr>
              <a:t>(guíate por el modelo de la pág. </a:t>
            </a:r>
            <a:r>
              <a:rPr lang="es-CL" sz="3100" smtClean="0">
                <a:latin typeface="Comic Sans MS" pitchFamily="66" charset="0"/>
              </a:rPr>
              <a:t>23)</a:t>
            </a:r>
            <a:endParaRPr lang="es-CL" sz="3100" dirty="0">
              <a:latin typeface="Comic Sans MS" pitchFamily="66" charset="0"/>
            </a:endParaRPr>
          </a:p>
        </p:txBody>
      </p:sp>
    </p:spTree>
    <p:extLst>
      <p:ext uri="{BB962C8B-B14F-4D97-AF65-F5344CB8AC3E}">
        <p14:creationId xmlns:p14="http://schemas.microsoft.com/office/powerpoint/2010/main" val="43455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Autofit/>
          </a:bodyPr>
          <a:lstStyle/>
          <a:p>
            <a:r>
              <a:rPr lang="es-CL" sz="3600" b="1" dirty="0" smtClean="0">
                <a:latin typeface="Comic Sans MS" pitchFamily="66" charset="0"/>
              </a:rPr>
              <a:t>«</a:t>
            </a:r>
            <a:r>
              <a:rPr lang="es-CL" sz="3600" b="1" u="sng" dirty="0" smtClean="0">
                <a:latin typeface="Comic Sans MS" pitchFamily="66" charset="0"/>
              </a:rPr>
              <a:t>EL AGUA EN NUESTRO PLANETA</a:t>
            </a:r>
            <a:r>
              <a:rPr lang="es-CL" sz="3600" b="1" dirty="0" smtClean="0">
                <a:latin typeface="Comic Sans MS" pitchFamily="66" charset="0"/>
              </a:rPr>
              <a:t>».</a:t>
            </a:r>
            <a:br>
              <a:rPr lang="es-CL" sz="3600" b="1" dirty="0" smtClean="0">
                <a:latin typeface="Comic Sans MS" pitchFamily="66" charset="0"/>
              </a:rPr>
            </a:br>
            <a:r>
              <a:rPr lang="es-CL" sz="3600" b="1" dirty="0" smtClean="0">
                <a:latin typeface="Comic Sans MS" pitchFamily="66" charset="0"/>
              </a:rPr>
              <a:t/>
            </a:r>
            <a:br>
              <a:rPr lang="es-CL" sz="3600" b="1" dirty="0" smtClean="0">
                <a:latin typeface="Comic Sans MS" pitchFamily="66" charset="0"/>
              </a:rPr>
            </a:br>
            <a:r>
              <a:rPr lang="es-CL" sz="3600" b="1" dirty="0" smtClean="0">
                <a:latin typeface="Comic Sans MS" pitchFamily="66" charset="0"/>
              </a:rPr>
              <a:t>¿Cómo se manifiesta el agua en la Tierra?</a:t>
            </a:r>
            <a:r>
              <a:rPr lang="es-CL" sz="3600" b="1" dirty="0">
                <a:latin typeface="Comic Sans MS" pitchFamily="66" charset="0"/>
              </a:rPr>
              <a:t/>
            </a:r>
            <a:br>
              <a:rPr lang="es-CL" sz="3600" b="1" dirty="0">
                <a:latin typeface="Comic Sans MS" pitchFamily="66" charset="0"/>
              </a:rPr>
            </a:br>
            <a:r>
              <a:rPr lang="es-CL" sz="3600" dirty="0" smtClean="0">
                <a:latin typeface="Comic Sans MS" pitchFamily="66" charset="0"/>
              </a:rPr>
              <a:t>Existen diferentes formas de manifestación del agua en nuestro planeta. Al conjunto de todas las aguas que hay sobre y bajo la superficie de la Tierra se le denomina </a:t>
            </a:r>
            <a:r>
              <a:rPr lang="es-CL" sz="3600" dirty="0" smtClean="0">
                <a:solidFill>
                  <a:srgbClr val="FF0000"/>
                </a:solidFill>
                <a:latin typeface="Comic Sans MS" pitchFamily="66" charset="0"/>
              </a:rPr>
              <a:t>hidrosfera.</a:t>
            </a:r>
            <a:endParaRPr lang="es-CL" sz="3600" dirty="0">
              <a:latin typeface="Comic Sans MS" pitchFamily="66" charset="0"/>
            </a:endParaRPr>
          </a:p>
        </p:txBody>
      </p:sp>
    </p:spTree>
    <p:extLst>
      <p:ext uri="{BB962C8B-B14F-4D97-AF65-F5344CB8AC3E}">
        <p14:creationId xmlns:p14="http://schemas.microsoft.com/office/powerpoint/2010/main" val="155653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p:spPr>
        <p:txBody>
          <a:bodyPr/>
          <a:lstStyle/>
          <a:p>
            <a:r>
              <a:rPr lang="es-CL" b="1" dirty="0">
                <a:solidFill>
                  <a:srgbClr val="C00000"/>
                </a:solidFill>
                <a:latin typeface="Comic Sans MS" pitchFamily="66" charset="0"/>
              </a:rPr>
              <a:t>¿Qué es la hidrósfera?</a:t>
            </a:r>
            <a:br>
              <a:rPr lang="es-CL" b="1" dirty="0">
                <a:solidFill>
                  <a:srgbClr val="C00000"/>
                </a:solidFill>
                <a:latin typeface="Comic Sans MS" pitchFamily="66" charset="0"/>
              </a:rPr>
            </a:br>
            <a:r>
              <a:rPr lang="es-CL" b="1" dirty="0">
                <a:solidFill>
                  <a:srgbClr val="C00000"/>
                </a:solidFill>
                <a:latin typeface="Comic Sans MS" pitchFamily="66" charset="0"/>
              </a:rPr>
              <a:t> </a:t>
            </a:r>
            <a:r>
              <a:rPr lang="es-CL" dirty="0">
                <a:solidFill>
                  <a:srgbClr val="C00000"/>
                </a:solidFill>
                <a:latin typeface="Comic Sans MS" pitchFamily="66" charset="0"/>
              </a:rPr>
              <a:t/>
            </a:r>
            <a:br>
              <a:rPr lang="es-CL" dirty="0">
                <a:solidFill>
                  <a:srgbClr val="C00000"/>
                </a:solidFill>
                <a:latin typeface="Comic Sans MS" pitchFamily="66" charset="0"/>
              </a:rPr>
            </a:br>
            <a:r>
              <a:rPr lang="es-CL" dirty="0">
                <a:solidFill>
                  <a:srgbClr val="333333"/>
                </a:solidFill>
                <a:latin typeface="Comic Sans MS" pitchFamily="66" charset="0"/>
              </a:rPr>
              <a:t>Es la </a:t>
            </a:r>
            <a:r>
              <a:rPr lang="es-CL" dirty="0">
                <a:solidFill>
                  <a:srgbClr val="C00000"/>
                </a:solidFill>
                <a:latin typeface="Comic Sans MS" pitchFamily="66" charset="0"/>
              </a:rPr>
              <a:t>capa de agua </a:t>
            </a:r>
            <a:r>
              <a:rPr lang="es-CL" dirty="0">
                <a:solidFill>
                  <a:srgbClr val="333333"/>
                </a:solidFill>
                <a:latin typeface="Comic Sans MS" pitchFamily="66" charset="0"/>
              </a:rPr>
              <a:t>que recubre el 70% de la superficie de la Tierra.</a:t>
            </a:r>
            <a:br>
              <a:rPr lang="es-CL" dirty="0">
                <a:solidFill>
                  <a:srgbClr val="333333"/>
                </a:solidFill>
                <a:latin typeface="Comic Sans MS" pitchFamily="66" charset="0"/>
              </a:rPr>
            </a:br>
            <a:endParaRPr lang="es-CL" dirty="0">
              <a:latin typeface="Comic Sans MS" pitchFamily="66" charset="0"/>
            </a:endParaRPr>
          </a:p>
        </p:txBody>
      </p:sp>
    </p:spTree>
    <p:extLst>
      <p:ext uri="{BB962C8B-B14F-4D97-AF65-F5344CB8AC3E}">
        <p14:creationId xmlns:p14="http://schemas.microsoft.com/office/powerpoint/2010/main" val="231309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rmAutofit/>
          </a:bodyPr>
          <a:lstStyle/>
          <a:p>
            <a:r>
              <a:rPr lang="es-CL" sz="4000" dirty="0">
                <a:solidFill>
                  <a:srgbClr val="333333"/>
                </a:solidFill>
                <a:latin typeface="Comic Sans MS" pitchFamily="66" charset="0"/>
              </a:rPr>
              <a:t>La forman:</a:t>
            </a:r>
            <a:br>
              <a:rPr lang="es-CL" sz="4000" dirty="0">
                <a:solidFill>
                  <a:srgbClr val="333333"/>
                </a:solidFill>
                <a:latin typeface="Comic Sans MS" pitchFamily="66" charset="0"/>
              </a:rPr>
            </a:br>
            <a:r>
              <a:rPr lang="es-CL" sz="4000" b="1" dirty="0">
                <a:solidFill>
                  <a:srgbClr val="333333"/>
                </a:solidFill>
                <a:latin typeface="Comic Sans MS" pitchFamily="66" charset="0"/>
              </a:rPr>
              <a:t>* </a:t>
            </a:r>
            <a:r>
              <a:rPr lang="es-CL" sz="4000" dirty="0">
                <a:solidFill>
                  <a:prstClr val="black"/>
                </a:solidFill>
                <a:latin typeface="Comic Sans MS" pitchFamily="66" charset="0"/>
              </a:rPr>
              <a:t>El </a:t>
            </a:r>
            <a:r>
              <a:rPr lang="es-CL" sz="4000" dirty="0">
                <a:solidFill>
                  <a:srgbClr val="C00000"/>
                </a:solidFill>
                <a:latin typeface="Comic Sans MS" pitchFamily="66" charset="0"/>
              </a:rPr>
              <a:t>agua en estado sólido</a:t>
            </a:r>
            <a:r>
              <a:rPr lang="es-CL" sz="4000" dirty="0">
                <a:solidFill>
                  <a:prstClr val="black"/>
                </a:solidFill>
                <a:latin typeface="Comic Sans MS" pitchFamily="66" charset="0"/>
              </a:rPr>
              <a:t>, como los hielos de los polos; </a:t>
            </a:r>
            <a:br>
              <a:rPr lang="es-CL" sz="4000" dirty="0">
                <a:solidFill>
                  <a:prstClr val="black"/>
                </a:solidFill>
                <a:latin typeface="Comic Sans MS" pitchFamily="66" charset="0"/>
              </a:rPr>
            </a:br>
            <a:r>
              <a:rPr lang="es-CL" sz="4000" b="1" dirty="0">
                <a:solidFill>
                  <a:prstClr val="black"/>
                </a:solidFill>
                <a:latin typeface="Comic Sans MS" pitchFamily="66" charset="0"/>
              </a:rPr>
              <a:t>* </a:t>
            </a:r>
            <a:r>
              <a:rPr lang="es-CL" sz="4000" dirty="0">
                <a:solidFill>
                  <a:prstClr val="black"/>
                </a:solidFill>
                <a:latin typeface="Comic Sans MS" pitchFamily="66" charset="0"/>
              </a:rPr>
              <a:t>El</a:t>
            </a:r>
            <a:r>
              <a:rPr lang="es-CL" sz="4000" dirty="0">
                <a:solidFill>
                  <a:srgbClr val="C00000"/>
                </a:solidFill>
                <a:latin typeface="Comic Sans MS" pitchFamily="66" charset="0"/>
              </a:rPr>
              <a:t> agua líquida</a:t>
            </a:r>
            <a:r>
              <a:rPr lang="es-CL" sz="4000" dirty="0">
                <a:solidFill>
                  <a:prstClr val="black"/>
                </a:solidFill>
                <a:latin typeface="Comic Sans MS" pitchFamily="66" charset="0"/>
              </a:rPr>
              <a:t>, como la de ríos, lagos, océanos y </a:t>
            </a:r>
            <a:r>
              <a:rPr lang="es-CL" sz="4000" dirty="0" smtClean="0">
                <a:solidFill>
                  <a:prstClr val="black"/>
                </a:solidFill>
                <a:latin typeface="Comic Sans MS" pitchFamily="66" charset="0"/>
              </a:rPr>
              <a:t>mares.</a:t>
            </a:r>
            <a:br>
              <a:rPr lang="es-CL" sz="4000" dirty="0" smtClean="0">
                <a:solidFill>
                  <a:prstClr val="black"/>
                </a:solidFill>
                <a:latin typeface="Comic Sans MS" pitchFamily="66" charset="0"/>
              </a:rPr>
            </a:br>
            <a:r>
              <a:rPr lang="es-CL" sz="4000" b="1" dirty="0">
                <a:solidFill>
                  <a:prstClr val="black"/>
                </a:solidFill>
                <a:latin typeface="Comic Sans MS" pitchFamily="66" charset="0"/>
              </a:rPr>
              <a:t>* </a:t>
            </a:r>
            <a:r>
              <a:rPr lang="es-CL" sz="4000" dirty="0">
                <a:solidFill>
                  <a:prstClr val="black"/>
                </a:solidFill>
                <a:latin typeface="Comic Sans MS" pitchFamily="66" charset="0"/>
              </a:rPr>
              <a:t>El </a:t>
            </a:r>
            <a:r>
              <a:rPr lang="es-CL" sz="4000" dirty="0">
                <a:solidFill>
                  <a:srgbClr val="C00000"/>
                </a:solidFill>
                <a:latin typeface="Comic Sans MS" pitchFamily="66" charset="0"/>
              </a:rPr>
              <a:t>agua en estado </a:t>
            </a:r>
            <a:r>
              <a:rPr lang="es-CL" sz="4000" dirty="0" smtClean="0">
                <a:solidFill>
                  <a:srgbClr val="C00000"/>
                </a:solidFill>
                <a:latin typeface="Comic Sans MS" pitchFamily="66" charset="0"/>
              </a:rPr>
              <a:t>gaseoso</a:t>
            </a:r>
            <a:r>
              <a:rPr lang="es-CL" sz="4000" dirty="0" smtClean="0">
                <a:solidFill>
                  <a:prstClr val="black"/>
                </a:solidFill>
                <a:latin typeface="Comic Sans MS" pitchFamily="66" charset="0"/>
              </a:rPr>
              <a:t>, en </a:t>
            </a:r>
            <a:r>
              <a:rPr lang="es-CL" sz="4000" dirty="0">
                <a:solidFill>
                  <a:prstClr val="black"/>
                </a:solidFill>
                <a:latin typeface="Comic Sans MS" pitchFamily="66" charset="0"/>
              </a:rPr>
              <a:t>forma de vapor de agua, lo que comúnmente se conoce como humedad del </a:t>
            </a:r>
            <a:r>
              <a:rPr lang="es-CL" sz="4000" dirty="0" smtClean="0">
                <a:solidFill>
                  <a:prstClr val="black"/>
                </a:solidFill>
                <a:latin typeface="Comic Sans MS" pitchFamily="66" charset="0"/>
              </a:rPr>
              <a:t>aire.</a:t>
            </a:r>
            <a:endParaRPr lang="es-CL" sz="4000" dirty="0">
              <a:latin typeface="Comic Sans MS" pitchFamily="66" charset="0"/>
            </a:endParaRPr>
          </a:p>
        </p:txBody>
      </p:sp>
    </p:spTree>
    <p:extLst>
      <p:ext uri="{BB962C8B-B14F-4D97-AF65-F5344CB8AC3E}">
        <p14:creationId xmlns:p14="http://schemas.microsoft.com/office/powerpoint/2010/main" val="24112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p:spPr>
        <p:txBody>
          <a:bodyPr/>
          <a:lstStyle/>
          <a:p>
            <a:r>
              <a:rPr lang="es-CL" b="1" dirty="0">
                <a:solidFill>
                  <a:prstClr val="black"/>
                </a:solidFill>
                <a:latin typeface="Comic Sans MS" pitchFamily="66" charset="0"/>
              </a:rPr>
              <a:t>¿Qué tipos de masas de agua existen? </a:t>
            </a:r>
            <a:br>
              <a:rPr lang="es-CL" b="1" dirty="0">
                <a:solidFill>
                  <a:prstClr val="black"/>
                </a:solidFill>
                <a:latin typeface="Comic Sans MS" pitchFamily="66" charset="0"/>
              </a:rPr>
            </a:br>
            <a:r>
              <a:rPr lang="es-CL" dirty="0">
                <a:solidFill>
                  <a:prstClr val="black"/>
                </a:solidFill>
                <a:latin typeface="Comic Sans MS" pitchFamily="66" charset="0"/>
              </a:rPr>
              <a:t/>
            </a:r>
            <a:br>
              <a:rPr lang="es-CL" dirty="0">
                <a:solidFill>
                  <a:prstClr val="black"/>
                </a:solidFill>
                <a:latin typeface="Comic Sans MS" pitchFamily="66" charset="0"/>
              </a:rPr>
            </a:br>
            <a:r>
              <a:rPr lang="es-CL" dirty="0">
                <a:solidFill>
                  <a:prstClr val="black"/>
                </a:solidFill>
                <a:latin typeface="Comic Sans MS" pitchFamily="66" charset="0"/>
              </a:rPr>
              <a:t>Como sabemos, la Tierra, está cubierta por grandes masas de agua. Estas son:</a:t>
            </a:r>
            <a:endParaRPr lang="es-CL" dirty="0">
              <a:latin typeface="Comic Sans MS" pitchFamily="66" charset="0"/>
            </a:endParaRPr>
          </a:p>
        </p:txBody>
      </p:sp>
    </p:spTree>
    <p:extLst>
      <p:ext uri="{BB962C8B-B14F-4D97-AF65-F5344CB8AC3E}">
        <p14:creationId xmlns:p14="http://schemas.microsoft.com/office/powerpoint/2010/main" val="65376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rmAutofit fontScale="90000"/>
          </a:bodyPr>
          <a:lstStyle/>
          <a:p>
            <a:r>
              <a:rPr lang="es-CL" sz="5900" b="1" dirty="0" smtClean="0">
                <a:solidFill>
                  <a:srgbClr val="C00000"/>
                </a:solidFill>
                <a:latin typeface="Comic Sans MS" pitchFamily="66" charset="0"/>
              </a:rPr>
              <a:t>LAGOS</a:t>
            </a:r>
            <a:r>
              <a:rPr lang="es-CL" sz="5900" dirty="0" smtClean="0">
                <a:solidFill>
                  <a:srgbClr val="C00000"/>
                </a:solidFill>
                <a:latin typeface="Comic Sans MS" pitchFamily="66" charset="0"/>
              </a:rPr>
              <a:t>.</a:t>
            </a:r>
            <a:r>
              <a:rPr lang="es-CL" sz="4000" dirty="0">
                <a:solidFill>
                  <a:srgbClr val="222222"/>
                </a:solidFill>
                <a:latin typeface="Comic Sans MS" pitchFamily="66" charset="0"/>
              </a:rPr>
              <a:t/>
            </a:r>
            <a:br>
              <a:rPr lang="es-CL" sz="4000" dirty="0">
                <a:solidFill>
                  <a:srgbClr val="222222"/>
                </a:solidFill>
                <a:latin typeface="Comic Sans MS" pitchFamily="66" charset="0"/>
              </a:rPr>
            </a:br>
            <a:r>
              <a:rPr lang="es-CL" sz="3600" dirty="0">
                <a:solidFill>
                  <a:srgbClr val="222222"/>
                </a:solidFill>
                <a:latin typeface="Comic Sans MS" pitchFamily="66" charset="0"/>
              </a:rPr>
              <a:t>E</a:t>
            </a:r>
            <a:r>
              <a:rPr lang="es-CL" sz="3600" dirty="0" smtClean="0">
                <a:solidFill>
                  <a:srgbClr val="222222"/>
                </a:solidFill>
                <a:latin typeface="Comic Sans MS" pitchFamily="66" charset="0"/>
              </a:rPr>
              <a:t>s </a:t>
            </a:r>
            <a:r>
              <a:rPr lang="es-CL" sz="3600" dirty="0">
                <a:solidFill>
                  <a:srgbClr val="222222"/>
                </a:solidFill>
                <a:latin typeface="Comic Sans MS" pitchFamily="66" charset="0"/>
              </a:rPr>
              <a:t>un cuerpo de agua dulce, de una extensión considerable, que se encuentra </a:t>
            </a:r>
            <a:r>
              <a:rPr lang="es-CL" sz="3600" dirty="0" smtClean="0">
                <a:solidFill>
                  <a:srgbClr val="222222"/>
                </a:solidFill>
                <a:latin typeface="Comic Sans MS" pitchFamily="66" charset="0"/>
              </a:rPr>
              <a:t>rodeado de tierra. </a:t>
            </a:r>
            <a:r>
              <a:rPr lang="es-CL" sz="3600" dirty="0">
                <a:solidFill>
                  <a:srgbClr val="222222"/>
                </a:solidFill>
                <a:latin typeface="Comic Sans MS" pitchFamily="66" charset="0"/>
              </a:rPr>
              <a:t>El aporte de agua a los lagos viene de los ríos, de </a:t>
            </a:r>
            <a:r>
              <a:rPr lang="es-CL" sz="3600" dirty="0" smtClean="0">
                <a:solidFill>
                  <a:srgbClr val="222222"/>
                </a:solidFill>
                <a:latin typeface="Comic Sans MS" pitchFamily="66" charset="0"/>
              </a:rPr>
              <a:t>aguas </a:t>
            </a:r>
            <a:r>
              <a:rPr lang="es-CL" sz="3600" dirty="0" smtClean="0">
                <a:solidFill>
                  <a:srgbClr val="444444"/>
                </a:solidFill>
                <a:latin typeface="Comic Sans MS" pitchFamily="66" charset="0"/>
              </a:rPr>
              <a:t>que</a:t>
            </a:r>
            <a:r>
              <a:rPr lang="es-CL" sz="3600" dirty="0">
                <a:solidFill>
                  <a:srgbClr val="444444"/>
                </a:solidFill>
                <a:latin typeface="Comic Sans MS" pitchFamily="66" charset="0"/>
              </a:rPr>
              <a:t> </a:t>
            </a:r>
            <a:r>
              <a:rPr lang="es-CL" sz="3600" dirty="0" smtClean="0">
                <a:solidFill>
                  <a:srgbClr val="444444"/>
                </a:solidFill>
                <a:latin typeface="Comic Sans MS" pitchFamily="66" charset="0"/>
              </a:rPr>
              <a:t>están </a:t>
            </a:r>
            <a:r>
              <a:rPr lang="es-CL" sz="3600" dirty="0">
                <a:solidFill>
                  <a:srgbClr val="444444"/>
                </a:solidFill>
                <a:latin typeface="Comic Sans MS" pitchFamily="66" charset="0"/>
              </a:rPr>
              <a:t>bajo tierra acumulada sobre una capa de tierra </a:t>
            </a:r>
            <a:r>
              <a:rPr lang="es-CL" sz="3600" dirty="0" smtClean="0">
                <a:solidFill>
                  <a:srgbClr val="444444"/>
                </a:solidFill>
                <a:latin typeface="Comic Sans MS" pitchFamily="66" charset="0"/>
              </a:rPr>
              <a:t>impermeable </a:t>
            </a:r>
            <a:r>
              <a:rPr lang="es-CL" sz="3600" dirty="0" smtClean="0">
                <a:solidFill>
                  <a:srgbClr val="222222"/>
                </a:solidFill>
                <a:latin typeface="Comic Sans MS" pitchFamily="66" charset="0"/>
              </a:rPr>
              <a:t>y de precipitaciones</a:t>
            </a:r>
            <a:r>
              <a:rPr lang="es-CL" sz="3600" dirty="0">
                <a:solidFill>
                  <a:srgbClr val="222222"/>
                </a:solidFill>
                <a:latin typeface="Comic Sans MS" pitchFamily="66" charset="0"/>
              </a:rPr>
              <a:t>. </a:t>
            </a:r>
            <a:r>
              <a:rPr lang="es-CL" sz="3600" dirty="0" smtClean="0">
                <a:solidFill>
                  <a:srgbClr val="222222"/>
                </a:solidFill>
                <a:latin typeface="Comic Sans MS" pitchFamily="66" charset="0"/>
              </a:rPr>
              <a:t/>
            </a:r>
            <a:br>
              <a:rPr lang="es-CL" sz="3600" dirty="0" smtClean="0">
                <a:solidFill>
                  <a:srgbClr val="222222"/>
                </a:solidFill>
                <a:latin typeface="Comic Sans MS" pitchFamily="66" charset="0"/>
              </a:rPr>
            </a:br>
            <a:r>
              <a:rPr lang="es-CL" sz="5900" b="1" dirty="0">
                <a:solidFill>
                  <a:srgbClr val="C00000"/>
                </a:solidFill>
                <a:latin typeface="Comic Sans MS" pitchFamily="66" charset="0"/>
              </a:rPr>
              <a:t>y LAGUNAS</a:t>
            </a:r>
            <a:r>
              <a:rPr lang="es-CL" sz="3600" dirty="0">
                <a:solidFill>
                  <a:srgbClr val="222222"/>
                </a:solidFill>
                <a:latin typeface="Comic Sans MS" pitchFamily="66" charset="0"/>
              </a:rPr>
              <a:t/>
            </a:r>
            <a:br>
              <a:rPr lang="es-CL" sz="3600" dirty="0">
                <a:solidFill>
                  <a:srgbClr val="222222"/>
                </a:solidFill>
                <a:latin typeface="Comic Sans MS" pitchFamily="66" charset="0"/>
              </a:rPr>
            </a:br>
            <a:r>
              <a:rPr lang="es-CL" sz="3600" b="0" i="0" dirty="0" smtClean="0">
                <a:solidFill>
                  <a:srgbClr val="222222"/>
                </a:solidFill>
                <a:effectLst/>
                <a:latin typeface="Comic Sans MS" pitchFamily="66" charset="0"/>
              </a:rPr>
              <a:t>Depósito natural de agua, generalmente dulce, menos extenso y profundo que un lago.</a:t>
            </a:r>
            <a:endParaRPr lang="es-CL" sz="3600" dirty="0">
              <a:latin typeface="Comic Sans MS" pitchFamily="66" charset="0"/>
            </a:endParaRPr>
          </a:p>
        </p:txBody>
      </p:sp>
    </p:spTree>
    <p:extLst>
      <p:ext uri="{BB962C8B-B14F-4D97-AF65-F5344CB8AC3E}">
        <p14:creationId xmlns:p14="http://schemas.microsoft.com/office/powerpoint/2010/main" val="69083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6672"/>
            <a:ext cx="3779837"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85234"/>
            <a:ext cx="3816350"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356992"/>
            <a:ext cx="3810000"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382882"/>
            <a:ext cx="381635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34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lstStyle/>
          <a:p>
            <a:r>
              <a:rPr lang="es-CL" sz="5400" b="1" dirty="0">
                <a:solidFill>
                  <a:srgbClr val="C00000"/>
                </a:solidFill>
                <a:latin typeface="Comic Sans MS" pitchFamily="66" charset="0"/>
              </a:rPr>
              <a:t>OCÉANO</a:t>
            </a:r>
            <a:r>
              <a:rPr lang="es-CL" sz="5400" dirty="0">
                <a:solidFill>
                  <a:srgbClr val="C00000"/>
                </a:solidFill>
                <a:latin typeface="Comic Sans MS" pitchFamily="66" charset="0"/>
              </a:rPr>
              <a:t>.</a:t>
            </a:r>
            <a:r>
              <a:rPr lang="es-CL" sz="2800" dirty="0">
                <a:solidFill>
                  <a:srgbClr val="222222"/>
                </a:solidFill>
                <a:latin typeface="Comic Sans MS" pitchFamily="66" charset="0"/>
              </a:rPr>
              <a:t/>
            </a:r>
            <a:br>
              <a:rPr lang="es-CL" sz="2800" dirty="0">
                <a:solidFill>
                  <a:srgbClr val="222222"/>
                </a:solidFill>
                <a:latin typeface="Comic Sans MS" pitchFamily="66" charset="0"/>
              </a:rPr>
            </a:br>
            <a:r>
              <a:rPr lang="es-CL" sz="3200" dirty="0">
                <a:solidFill>
                  <a:srgbClr val="222222"/>
                </a:solidFill>
                <a:latin typeface="Comic Sans MS" pitchFamily="66" charset="0"/>
              </a:rPr>
              <a:t>Se denomina océano a los grandes volúmenes de agua de la Tierra, los cuales poseen la mayor parte líquida del planeta.</a:t>
            </a:r>
            <a:r>
              <a:rPr lang="es-CL" sz="3200" dirty="0">
                <a:solidFill>
                  <a:prstClr val="black"/>
                </a:solidFill>
                <a:latin typeface="Comic Sans MS" pitchFamily="66" charset="0"/>
              </a:rPr>
              <a:t> Los más extensos son el Atlántico, el Pacífico y el Índico, que se conectan entre sí por océanos polares más pequeños (el Ártico y el Antártico). Los </a:t>
            </a:r>
            <a:r>
              <a:rPr lang="es-CL" sz="3200" b="1" dirty="0">
                <a:solidFill>
                  <a:srgbClr val="C00000"/>
                </a:solidFill>
                <a:latin typeface="Comic Sans MS" pitchFamily="66" charset="0"/>
              </a:rPr>
              <a:t>mares</a:t>
            </a:r>
            <a:r>
              <a:rPr lang="es-CL" sz="3200" dirty="0">
                <a:solidFill>
                  <a:prstClr val="black"/>
                </a:solidFill>
                <a:latin typeface="Comic Sans MS" pitchFamily="66" charset="0"/>
              </a:rPr>
              <a:t>, en cambio, son parte de los océanos y se ubican cerca de las costas, siempre sobre la </a:t>
            </a:r>
            <a:r>
              <a:rPr lang="es-CL" sz="3200" b="1" dirty="0">
                <a:solidFill>
                  <a:srgbClr val="0070C0"/>
                </a:solidFill>
                <a:latin typeface="Comic Sans MS" pitchFamily="66" charset="0"/>
              </a:rPr>
              <a:t>plataforma continental</a:t>
            </a:r>
            <a:r>
              <a:rPr lang="es-CL" sz="3200" dirty="0">
                <a:solidFill>
                  <a:prstClr val="black"/>
                </a:solidFill>
                <a:latin typeface="Comic Sans MS" pitchFamily="66" charset="0"/>
              </a:rPr>
              <a:t>.</a:t>
            </a:r>
            <a:endParaRPr lang="es-CL" sz="3200" dirty="0">
              <a:latin typeface="Comic Sans MS" pitchFamily="66" charset="0"/>
            </a:endParaRPr>
          </a:p>
        </p:txBody>
      </p:sp>
    </p:spTree>
    <p:extLst>
      <p:ext uri="{BB962C8B-B14F-4D97-AF65-F5344CB8AC3E}">
        <p14:creationId xmlns:p14="http://schemas.microsoft.com/office/powerpoint/2010/main" val="72673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714375"/>
            <a:ext cx="72390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3664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60</Words>
  <Application>Microsoft Office PowerPoint</Application>
  <PresentationFormat>Presentación en pantalla (4:3)</PresentationFormat>
  <Paragraphs>12</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Comic Sans MS</vt:lpstr>
      <vt:lpstr>Tema de Office</vt:lpstr>
      <vt:lpstr>UNIDAD 1: «¿CUÁL ES LA IMPORTANCIA DEL AGUA EN NUESTRO PLANETA?  Objetivo: «Describir la distribución del agua dulce y salada en la Tierra, considerando océanos, glaciares, ríos y lagos, aguas subterráneas, nubes, vapor de agua, etc y comparar sus volúmenes, reconociendo la escasez relativa del agua dulce.»</vt:lpstr>
      <vt:lpstr>«EL AGUA EN NUESTRO PLANETA».  ¿Cómo se manifiesta el agua en la Tierra? Existen diferentes formas de manifestación del agua en nuestro planeta. Al conjunto de todas las aguas que hay sobre y bajo la superficie de la Tierra se le denomina hidrosfera.</vt:lpstr>
      <vt:lpstr>¿Qué es la hidrósfera?   Es la capa de agua que recubre el 70% de la superficie de la Tierra. </vt:lpstr>
      <vt:lpstr>La forman: * El agua en estado sólido, como los hielos de los polos;  * El agua líquida, como la de ríos, lagos, océanos y mares. * El agua en estado gaseoso, en forma de vapor de agua, lo que comúnmente se conoce como humedad del aire.</vt:lpstr>
      <vt:lpstr>¿Qué tipos de masas de agua existen?   Como sabemos, la Tierra, está cubierta por grandes masas de agua. Estas son:</vt:lpstr>
      <vt:lpstr>LAGOS. Es un cuerpo de agua dulce, de una extensión considerable, que se encuentra rodeado de tierra. El aporte de agua a los lagos viene de los ríos, de aguas que están bajo tierra acumulada sobre una capa de tierra impermeable y de precipitaciones.  y LAGUNAS Depósito natural de agua, generalmente dulce, menos extenso y profundo que un lago.</vt:lpstr>
      <vt:lpstr>Presentación de PowerPoint</vt:lpstr>
      <vt:lpstr>OCÉANO. Se denomina océano a los grandes volúmenes de agua de la Tierra, los cuales poseen la mayor parte líquida del planeta. Los más extensos son el Atlántico, el Pacífico y el Índico, que se conectan entre sí por océanos polares más pequeños (el Ártico y el Antártico). Los mares, en cambio, son parte de los océanos y se ubican cerca de las costas, siempre sobre la plataforma continental.</vt:lpstr>
      <vt:lpstr>Presentación de PowerPoint</vt:lpstr>
      <vt:lpstr>NUBE y VAPOR DE AGUA. Una nube es una masa visible formada por cristales de nieve o gotas de agua microscópicas suspendidas en la atmósfera. Se forman cuando el aire caliente que se encuentra cerca de la superficie terrestre sube y, al ascender, el vapor de agua, que lleva, se enfría.</vt:lpstr>
      <vt:lpstr>Presentación de PowerPoint</vt:lpstr>
      <vt:lpstr>RÍO. Un río es una corriente natural de agua que fluye con continuidad. Posee un caudal determinado, rara vez es constante a lo largo del año. Desemboca en el mar, en un lago o en otro río, en cuyo caso se denomina afluente. La parte final de un río es su desembocadura.</vt:lpstr>
      <vt:lpstr>Presentación de PowerPoint</vt:lpstr>
      <vt:lpstr>AGUAS SUBTERRÁNEAS. Las aguas subterráneas son masas de agua que se acumulan bajo la superficie de la tierra, debido a la filtración de la lluvia o el arrastre del agua de los ríos. </vt:lpstr>
      <vt:lpstr>Presentación de PowerPoint</vt:lpstr>
      <vt:lpstr>NIEVES y GLACIARES. Nieve corresponde al agua que se encuentra en forma sólida en nuestro planeta. Un glaciar es una gruesa masa de hielos que se origina en la superficie terrestre por acumulación, compactación y recristalización de la nieve. Cubren los polos y las cumbres de las montañas.</vt:lpstr>
      <vt:lpstr>Presentación de PowerPoint</vt:lpstr>
      <vt:lpstr>ACTIVIDADES:  1. Lee y realiza un resumen de las páginas 20 y 21 de tu libro de ciencias. 2. Construye una maqueta que represente la distribución de las aguas continentales. (guíate por el modelo de la pág. 23)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«¿CUÁL ES LA IMPORTANCIA DEL AGUA EN NUESTRO PLANETA?  Objetivo: «Describir la distribución del agua dulce y salada en la Tierra, considerando océanos, glaciares, ríos y lagos, aguas subterráneas, nubes, vapor de agua, etc y comparar sus volúmenes, reconociendo la escasez relativa del agua dulce.»</dc:title>
  <dc:creator>cliente</dc:creator>
  <cp:lastModifiedBy>Andrea Beltrán</cp:lastModifiedBy>
  <cp:revision>7</cp:revision>
  <dcterms:created xsi:type="dcterms:W3CDTF">2020-03-31T21:34:50Z</dcterms:created>
  <dcterms:modified xsi:type="dcterms:W3CDTF">2020-04-01T13:55:04Z</dcterms:modified>
</cp:coreProperties>
</file>