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59" r:id="rId5"/>
    <p:sldId id="260" r:id="rId6"/>
    <p:sldId id="261" r:id="rId7"/>
    <p:sldId id="269" r:id="rId8"/>
    <p:sldId id="278" r:id="rId9"/>
    <p:sldId id="262" r:id="rId10"/>
    <p:sldId id="263" r:id="rId11"/>
    <p:sldId id="271" r:id="rId12"/>
    <p:sldId id="264" r:id="rId13"/>
    <p:sldId id="279" r:id="rId14"/>
    <p:sldId id="265" r:id="rId15"/>
    <p:sldId id="266" r:id="rId16"/>
    <p:sldId id="267" r:id="rId17"/>
    <p:sldId id="272" r:id="rId18"/>
    <p:sldId id="280" r:id="rId19"/>
    <p:sldId id="273" r:id="rId20"/>
    <p:sldId id="275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C9E4-3120-4BD3-81F2-8B823EFAEB6D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A141-0D0D-442C-AF3B-C3D04FE1B6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355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C9E4-3120-4BD3-81F2-8B823EFAEB6D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A141-0D0D-442C-AF3B-C3D04FE1B6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401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C9E4-3120-4BD3-81F2-8B823EFAEB6D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A141-0D0D-442C-AF3B-C3D04FE1B6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383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C9E4-3120-4BD3-81F2-8B823EFAEB6D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A141-0D0D-442C-AF3B-C3D04FE1B6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144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C9E4-3120-4BD3-81F2-8B823EFAEB6D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A141-0D0D-442C-AF3B-C3D04FE1B6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C9E4-3120-4BD3-81F2-8B823EFAEB6D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A141-0D0D-442C-AF3B-C3D04FE1B6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47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C9E4-3120-4BD3-81F2-8B823EFAEB6D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A141-0D0D-442C-AF3B-C3D04FE1B6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905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C9E4-3120-4BD3-81F2-8B823EFAEB6D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A141-0D0D-442C-AF3B-C3D04FE1B6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057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C9E4-3120-4BD3-81F2-8B823EFAEB6D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A141-0D0D-442C-AF3B-C3D04FE1B6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75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C9E4-3120-4BD3-81F2-8B823EFAEB6D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A141-0D0D-442C-AF3B-C3D04FE1B6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441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C9E4-3120-4BD3-81F2-8B823EFAEB6D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A141-0D0D-442C-AF3B-C3D04FE1B6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872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6C9E4-3120-4BD3-81F2-8B823EFAEB6D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A141-0D0D-442C-AF3B-C3D04FE1B6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614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  <a:t>¿CÓMO FUNCIONA NUESTRO CUERPO?</a:t>
            </a:r>
            <a:b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CL" b="1" u="sng" dirty="0" smtClean="0">
                <a:latin typeface="Comic Sans MS" pitchFamily="66" charset="0"/>
              </a:rPr>
              <a:t>Objetivo:</a:t>
            </a:r>
            <a:r>
              <a:rPr lang="es-CL" dirty="0" smtClean="0">
                <a:latin typeface="Comic Sans MS" pitchFamily="66" charset="0"/>
              </a:rPr>
              <a:t> «Identificar la ubicación y explicar la función de algunas partes del cuerpo que son fundamentales para vivir: corazón, pulmones, estómago, esqueleto y músculos.»</a:t>
            </a:r>
            <a:endParaRPr lang="es-CL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es-CL" sz="5400" dirty="0">
                <a:solidFill>
                  <a:srgbClr val="333333"/>
                </a:solidFill>
                <a:latin typeface="Comic Sans MS" pitchFamily="66" charset="0"/>
              </a:rPr>
              <a:t>Cuando entra el aire, lo hace por </a:t>
            </a:r>
            <a:r>
              <a:rPr lang="es-CL" sz="5400" dirty="0">
                <a:solidFill>
                  <a:srgbClr val="00B050"/>
                </a:solidFill>
                <a:latin typeface="Comic Sans MS" pitchFamily="66" charset="0"/>
              </a:rPr>
              <a:t>la nariz</a:t>
            </a:r>
            <a:r>
              <a:rPr lang="es-CL" sz="5400" dirty="0">
                <a:solidFill>
                  <a:srgbClr val="333333"/>
                </a:solidFill>
                <a:latin typeface="Comic Sans MS" pitchFamily="66" charset="0"/>
              </a:rPr>
              <a:t>, luego </a:t>
            </a:r>
            <a:r>
              <a:rPr lang="es-CL" sz="5400" b="1" dirty="0">
                <a:solidFill>
                  <a:srgbClr val="C00000"/>
                </a:solidFill>
                <a:latin typeface="Comic Sans MS" pitchFamily="66" charset="0"/>
              </a:rPr>
              <a:t>pasa a un tubo que se llama tráquea</a:t>
            </a:r>
            <a:r>
              <a:rPr lang="es-CL" sz="5400" dirty="0">
                <a:solidFill>
                  <a:srgbClr val="333333"/>
                </a:solidFill>
                <a:latin typeface="Comic Sans MS" pitchFamily="66" charset="0"/>
              </a:rPr>
              <a:t> y de ahí se reparte a </a:t>
            </a:r>
            <a:r>
              <a:rPr lang="es-CL" sz="54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los pulmones</a:t>
            </a:r>
            <a:r>
              <a:rPr lang="es-CL" sz="5400" dirty="0">
                <a:solidFill>
                  <a:srgbClr val="333333"/>
                </a:solidFill>
                <a:latin typeface="Comic Sans MS" pitchFamily="66" charset="0"/>
              </a:rPr>
              <a:t>. </a:t>
            </a:r>
            <a:endParaRPr lang="es-CL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96900"/>
            <a:ext cx="7486650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5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Autofit/>
          </a:bodyPr>
          <a:lstStyle/>
          <a:p>
            <a:r>
              <a:rPr lang="es-CL" sz="4000" dirty="0">
                <a:solidFill>
                  <a:srgbClr val="333333"/>
                </a:solidFill>
                <a:latin typeface="Comic Sans MS" pitchFamily="66" charset="0"/>
              </a:rPr>
              <a:t>Al respirar, hacemos que </a:t>
            </a:r>
            <a:r>
              <a:rPr lang="es-CL" sz="4000" dirty="0" smtClean="0">
                <a:solidFill>
                  <a:srgbClr val="333333"/>
                </a:solidFill>
                <a:latin typeface="Comic Sans MS" pitchFamily="66" charset="0"/>
              </a:rPr>
              <a:t>en nuestros pulmones </a:t>
            </a:r>
            <a:r>
              <a:rPr lang="es-CL" sz="4000" dirty="0">
                <a:solidFill>
                  <a:srgbClr val="333333"/>
                </a:solidFill>
                <a:latin typeface="Comic Sans MS" pitchFamily="66" charset="0"/>
              </a:rPr>
              <a:t> </a:t>
            </a:r>
            <a:r>
              <a:rPr lang="es-CL" sz="4000" b="1" dirty="0">
                <a:solidFill>
                  <a:srgbClr val="FFC000"/>
                </a:solidFill>
                <a:latin typeface="Comic Sans MS" pitchFamily="66" charset="0"/>
              </a:rPr>
              <a:t>entre   oxigeno</a:t>
            </a:r>
            <a:r>
              <a:rPr lang="es-CL" sz="4000" dirty="0">
                <a:solidFill>
                  <a:srgbClr val="333333"/>
                </a:solidFill>
                <a:latin typeface="Comic Sans MS" pitchFamily="66" charset="0"/>
              </a:rPr>
              <a:t>  (aire  limpio) y cuando botamos el aire que estaba en los pulmones, </a:t>
            </a:r>
            <a:r>
              <a:rPr lang="es-CL" sz="4000" b="1" dirty="0">
                <a:solidFill>
                  <a:srgbClr val="0070C0"/>
                </a:solidFill>
                <a:latin typeface="Comic Sans MS" pitchFamily="66" charset="0"/>
              </a:rPr>
              <a:t>sale anhídrido carbónico</a:t>
            </a:r>
            <a:r>
              <a:rPr lang="es-CL" sz="4000" dirty="0">
                <a:solidFill>
                  <a:srgbClr val="333333"/>
                </a:solidFill>
                <a:latin typeface="Comic Sans MS" pitchFamily="66" charset="0"/>
              </a:rPr>
              <a:t> (aire sucio).</a:t>
            </a:r>
            <a:endParaRPr lang="es-CL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t="8095" b="6710"/>
          <a:stretch/>
        </p:blipFill>
        <p:spPr bwMode="auto">
          <a:xfrm>
            <a:off x="1187624" y="4365104"/>
            <a:ext cx="7128792" cy="199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8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5962674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 smtClean="0">
                <a:solidFill>
                  <a:prstClr val="black"/>
                </a:solidFill>
                <a:latin typeface="Comic Sans MS" pitchFamily="66" charset="0"/>
              </a:rPr>
              <a:t>Responde en tu cuaderno:</a:t>
            </a:r>
            <a:br>
              <a:rPr lang="es-CL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s-CL" dirty="0" smtClean="0">
                <a:solidFill>
                  <a:prstClr val="black"/>
                </a:solidFill>
                <a:latin typeface="Comic Sans MS" pitchFamily="66" charset="0"/>
              </a:rPr>
              <a:t/>
            </a:r>
            <a:br>
              <a:rPr lang="es-CL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s-CL" dirty="0" smtClean="0">
                <a:solidFill>
                  <a:prstClr val="black"/>
                </a:solidFill>
                <a:latin typeface="Comic Sans MS" pitchFamily="66" charset="0"/>
              </a:rPr>
              <a:t>a) ¿Cómo le llamamos, científicamente, el </a:t>
            </a:r>
            <a:r>
              <a:rPr lang="es-CL" dirty="0">
                <a:solidFill>
                  <a:prstClr val="black"/>
                </a:solidFill>
                <a:latin typeface="Comic Sans MS" pitchFamily="66" charset="0"/>
              </a:rPr>
              <a:t>aire que botamos de los </a:t>
            </a:r>
            <a:r>
              <a:rPr lang="es-CL" dirty="0" smtClean="0">
                <a:solidFill>
                  <a:prstClr val="black"/>
                </a:solidFill>
                <a:latin typeface="Comic Sans MS" pitchFamily="66" charset="0"/>
              </a:rPr>
              <a:t>pulmones y a aquel que </a:t>
            </a:r>
            <a:r>
              <a:rPr lang="es-CL" dirty="0">
                <a:solidFill>
                  <a:prstClr val="black"/>
                </a:solidFill>
                <a:latin typeface="Comic Sans MS" pitchFamily="66" charset="0"/>
              </a:rPr>
              <a:t>entra a </a:t>
            </a:r>
            <a:r>
              <a:rPr lang="es-CL" dirty="0" smtClean="0">
                <a:solidFill>
                  <a:prstClr val="black"/>
                </a:solidFill>
                <a:latin typeface="Comic Sans MS" pitchFamily="66" charset="0"/>
              </a:rPr>
              <a:t>ellos?</a:t>
            </a:r>
            <a:br>
              <a:rPr lang="es-CL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s-CL" dirty="0">
                <a:solidFill>
                  <a:prstClr val="black"/>
                </a:solidFill>
                <a:latin typeface="Comic Sans MS" pitchFamily="66" charset="0"/>
              </a:rPr>
              <a:t/>
            </a:r>
            <a:br>
              <a:rPr lang="es-CL" dirty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s-CL" dirty="0" smtClean="0">
                <a:solidFill>
                  <a:prstClr val="black"/>
                </a:solidFill>
                <a:latin typeface="Comic Sans MS" pitchFamily="66" charset="0"/>
              </a:rPr>
              <a:t>b) </a:t>
            </a:r>
            <a:r>
              <a:rPr lang="es-CL" dirty="0">
                <a:solidFill>
                  <a:prstClr val="black"/>
                </a:solidFill>
                <a:latin typeface="Comic Sans MS" pitchFamily="66" charset="0"/>
              </a:rPr>
              <a:t>¿Qué función cumple la tráquea?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696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738537"/>
          </a:xfrm>
        </p:spPr>
        <p:txBody>
          <a:bodyPr>
            <a:normAutofit fontScale="90000"/>
          </a:bodyPr>
          <a:lstStyle/>
          <a:p>
            <a:pPr algn="l"/>
            <a:r>
              <a:rPr lang="es-CL" b="1" i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*</a:t>
            </a:r>
            <a:r>
              <a:rPr lang="es-CL" b="1" i="0" u="sng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El estómago</a:t>
            </a:r>
            <a:r>
              <a:rPr lang="es-CL" b="1" i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:</a:t>
            </a:r>
            <a:r>
              <a:rPr lang="es-CL" dirty="0">
                <a:solidFill>
                  <a:srgbClr val="333333"/>
                </a:solidFill>
                <a:latin typeface="Comic Sans MS" pitchFamily="66" charset="0"/>
              </a:rPr>
              <a:t> </a:t>
            </a:r>
            <a:r>
              <a:rPr lang="es-CL" b="0" i="0" dirty="0" smtClean="0">
                <a:solidFill>
                  <a:srgbClr val="333333"/>
                </a:solidFill>
                <a:effectLst/>
                <a:latin typeface="Comic Sans MS" pitchFamily="66" charset="0"/>
              </a:rPr>
              <a:t>Para crecer sanos y fuertes necesitamos alimentarnos, pero nuestro cuerpo no puede aprovechar los alimentos tal como los comemos; debe </a:t>
            </a:r>
            <a:r>
              <a:rPr lang="es-CL" b="0" i="0" dirty="0" smtClean="0">
                <a:solidFill>
                  <a:srgbClr val="00B050"/>
                </a:solidFill>
                <a:effectLst/>
                <a:latin typeface="Comic Sans MS" pitchFamily="66" charset="0"/>
              </a:rPr>
              <a:t>transformarlos</a:t>
            </a:r>
            <a:r>
              <a:rPr lang="es-CL" b="0" i="0" dirty="0" smtClean="0">
                <a:solidFill>
                  <a:srgbClr val="333333"/>
                </a:solidFill>
                <a:effectLst/>
                <a:latin typeface="Comic Sans MS" pitchFamily="66" charset="0"/>
              </a:rPr>
              <a:t> y para  eso está el </a:t>
            </a:r>
            <a:r>
              <a:rPr lang="es-CL" b="0" i="0" dirty="0" smtClean="0">
                <a:solidFill>
                  <a:srgbClr val="FFC000"/>
                </a:solidFill>
                <a:effectLst/>
                <a:latin typeface="Comic Sans MS" pitchFamily="66" charset="0"/>
              </a:rPr>
              <a:t>estómago</a:t>
            </a:r>
            <a:r>
              <a:rPr lang="es-CL" b="0" i="0" dirty="0" smtClean="0">
                <a:solidFill>
                  <a:srgbClr val="333333"/>
                </a:solidFill>
                <a:effectLst/>
                <a:latin typeface="Comic Sans MS" pitchFamily="66" charset="0"/>
              </a:rPr>
              <a:t>.</a:t>
            </a:r>
            <a:br>
              <a:rPr lang="es-CL" b="0" i="0" dirty="0" smtClean="0">
                <a:solidFill>
                  <a:srgbClr val="333333"/>
                </a:solidFill>
                <a:effectLst/>
                <a:latin typeface="Comic Sans MS" pitchFamily="66" charset="0"/>
              </a:rPr>
            </a:br>
            <a:endParaRPr lang="es-CL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t="9258" r="4715" b="6212"/>
          <a:stretch/>
        </p:blipFill>
        <p:spPr bwMode="auto">
          <a:xfrm>
            <a:off x="1043608" y="4653136"/>
            <a:ext cx="727280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9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es-CL" b="1" dirty="0">
                <a:solidFill>
                  <a:srgbClr val="00B050"/>
                </a:solidFill>
                <a:latin typeface="Comic Sans MS" pitchFamily="66" charset="0"/>
              </a:rPr>
              <a:t>L</a:t>
            </a:r>
            <a:r>
              <a:rPr lang="es-CL" b="1" i="0" dirty="0" smtClean="0">
                <a:solidFill>
                  <a:srgbClr val="00B050"/>
                </a:solidFill>
                <a:effectLst/>
                <a:latin typeface="Comic Sans MS" pitchFamily="66" charset="0"/>
              </a:rPr>
              <a:t>os dientes cortan y muelen los alimentos hasta formar una pasta</a:t>
            </a:r>
            <a:r>
              <a:rPr lang="es-CL" b="0" i="0" dirty="0" smtClean="0">
                <a:solidFill>
                  <a:srgbClr val="00B050"/>
                </a:solidFill>
                <a:effectLst/>
                <a:latin typeface="Comic Sans MS" pitchFamily="66" charset="0"/>
              </a:rPr>
              <a:t>.</a:t>
            </a:r>
            <a:r>
              <a:rPr lang="es-CL" b="0" i="0" dirty="0" smtClean="0">
                <a:solidFill>
                  <a:srgbClr val="333333"/>
                </a:solidFill>
                <a:effectLst/>
                <a:latin typeface="Comic Sans MS" pitchFamily="66" charset="0"/>
              </a:rPr>
              <a:t> Cuando los alimentos transformados en pasta llegan al estómago, </a:t>
            </a:r>
            <a:r>
              <a:rPr lang="es-CL" b="1" i="0" dirty="0" smtClean="0">
                <a:solidFill>
                  <a:srgbClr val="0070C0"/>
                </a:solidFill>
                <a:effectLst/>
                <a:latin typeface="Comic Sans MS" pitchFamily="66" charset="0"/>
              </a:rPr>
              <a:t>éste se encarga de licuarlos</a:t>
            </a:r>
            <a:r>
              <a:rPr lang="es-CL" b="0" i="0" dirty="0" smtClean="0">
                <a:solidFill>
                  <a:srgbClr val="333333"/>
                </a:solidFill>
                <a:effectLst/>
                <a:latin typeface="Comic Sans MS" pitchFamily="66" charset="0"/>
              </a:rPr>
              <a:t>, igual </a:t>
            </a:r>
            <a:r>
              <a:rPr lang="es-CL" dirty="0" smtClean="0">
                <a:solidFill>
                  <a:srgbClr val="333333"/>
                </a:solidFill>
                <a:latin typeface="Comic Sans MS" pitchFamily="66" charset="0"/>
              </a:rPr>
              <a:t>como lo</a:t>
            </a:r>
            <a:r>
              <a:rPr lang="es-CL" dirty="0">
                <a:solidFill>
                  <a:srgbClr val="333333"/>
                </a:solidFill>
                <a:latin typeface="Comic Sans MS" pitchFamily="66" charset="0"/>
              </a:rPr>
              <a:t> </a:t>
            </a:r>
            <a:r>
              <a:rPr lang="es-CL" b="0" i="0" dirty="0" smtClean="0">
                <a:solidFill>
                  <a:srgbClr val="333333"/>
                </a:solidFill>
                <a:effectLst/>
                <a:latin typeface="Comic Sans MS" pitchFamily="66" charset="0"/>
              </a:rPr>
              <a:t>haría una  batidora.</a:t>
            </a:r>
            <a:endParaRPr lang="es-C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 algn="l"/>
            <a:r>
              <a:rPr lang="es-CL" sz="4800" b="0" i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Los   músculos del estómago son muy fuertes y junto con los jugos gástricos, trituran los alimentos.</a:t>
            </a:r>
            <a:r>
              <a:rPr lang="es-CL" sz="4800" b="0" i="0" dirty="0" smtClean="0">
                <a:solidFill>
                  <a:srgbClr val="333333"/>
                </a:solidFill>
                <a:effectLst/>
                <a:latin typeface="Comic Sans MS" pitchFamily="66" charset="0"/>
              </a:rPr>
              <a:t>  Cuando los alimentos salen del estómago pasan, en forma líquida al intestino delgado.</a:t>
            </a:r>
            <a:r>
              <a:rPr lang="es-CL" sz="4800" b="0" i="0" dirty="0" smtClean="0">
                <a:solidFill>
                  <a:srgbClr val="333333"/>
                </a:solidFill>
                <a:effectLst/>
                <a:latin typeface="Open Sans"/>
              </a:rPr>
              <a:t> </a:t>
            </a:r>
            <a:br>
              <a:rPr lang="es-CL" sz="4800" b="0" i="0" dirty="0" smtClean="0">
                <a:solidFill>
                  <a:srgbClr val="333333"/>
                </a:solidFill>
                <a:effectLst/>
                <a:latin typeface="Open Sans"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443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7" b="6718"/>
          <a:stretch/>
        </p:blipFill>
        <p:spPr bwMode="auto">
          <a:xfrm>
            <a:off x="899592" y="620688"/>
            <a:ext cx="7416824" cy="559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8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pPr algn="l"/>
            <a: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  <a:t>Responde en tu cuaderno:</a:t>
            </a:r>
            <a:b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s-CL" sz="3600" dirty="0">
                <a:solidFill>
                  <a:prstClr val="black"/>
                </a:solidFill>
                <a:latin typeface="Comic Sans MS" pitchFamily="66" charset="0"/>
              </a:rPr>
              <a:t/>
            </a:r>
            <a:br>
              <a:rPr lang="es-CL" sz="3600" dirty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s-CL" sz="3600" dirty="0">
                <a:solidFill>
                  <a:prstClr val="black"/>
                </a:solidFill>
                <a:latin typeface="Comic Sans MS" pitchFamily="66" charset="0"/>
              </a:rPr>
              <a:t>a</a:t>
            </a:r>
            <a: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  <a:t>) </a:t>
            </a:r>
            <a:r>
              <a:rPr lang="es-CL" sz="3600" dirty="0">
                <a:solidFill>
                  <a:prstClr val="black"/>
                </a:solidFill>
                <a:latin typeface="Comic Sans MS" pitchFamily="66" charset="0"/>
              </a:rPr>
              <a:t>¿Qué hace el estómago con los alimentos</a:t>
            </a:r>
            <a: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  <a:t>?</a:t>
            </a:r>
            <a:b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s-CL" sz="3600" dirty="0">
                <a:solidFill>
                  <a:prstClr val="black"/>
                </a:solidFill>
                <a:latin typeface="Comic Sans MS" pitchFamily="66" charset="0"/>
              </a:rPr>
              <a:t/>
            </a:r>
            <a:br>
              <a:rPr lang="es-CL" sz="3600" dirty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  <a:t>b) </a:t>
            </a:r>
            <a:r>
              <a:rPr lang="es-CL" sz="3600" dirty="0">
                <a:solidFill>
                  <a:prstClr val="black"/>
                </a:solidFill>
                <a:latin typeface="Comic Sans MS" pitchFamily="66" charset="0"/>
              </a:rPr>
              <a:t>¿Por qué son importantes los dientes?</a:t>
            </a:r>
            <a:br>
              <a:rPr lang="es-CL" sz="3600" dirty="0">
                <a:solidFill>
                  <a:prstClr val="black"/>
                </a:solidFill>
                <a:latin typeface="Comic Sans MS" pitchFamily="66" charset="0"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9039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pPr algn="l"/>
            <a:r>
              <a:rPr lang="es-CL" b="1" u="sng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s-CL" b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CL" dirty="0" smtClean="0">
                <a:latin typeface="Comic Sans MS" pitchFamily="66" charset="0"/>
              </a:rPr>
              <a:t>Trabaja en tu cuaderno.</a:t>
            </a:r>
            <a:br>
              <a:rPr lang="es-CL" dirty="0" smtClean="0">
                <a:latin typeface="Comic Sans MS" pitchFamily="66" charset="0"/>
              </a:rPr>
            </a:br>
            <a: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CL" dirty="0" smtClean="0">
                <a:latin typeface="Comic Sans MS" pitchFamily="66" charset="0"/>
              </a:rPr>
              <a:t>1. Dibuja lo siguiente:</a:t>
            </a:r>
            <a:br>
              <a:rPr lang="es-CL" dirty="0" smtClean="0">
                <a:latin typeface="Comic Sans MS" pitchFamily="66" charset="0"/>
              </a:rPr>
            </a:br>
            <a:r>
              <a:rPr lang="es-CL" dirty="0" smtClean="0">
                <a:latin typeface="Comic Sans MS" pitchFamily="66" charset="0"/>
              </a:rPr>
              <a:t/>
            </a:r>
            <a:br>
              <a:rPr lang="es-CL" dirty="0" smtClean="0">
                <a:latin typeface="Comic Sans MS" pitchFamily="66" charset="0"/>
              </a:rPr>
            </a:br>
            <a:r>
              <a:rPr lang="es-CL" dirty="0" smtClean="0">
                <a:latin typeface="Comic Sans MS" pitchFamily="66" charset="0"/>
              </a:rPr>
              <a:t>a) En la figura 1, los pulmones.</a:t>
            </a:r>
            <a:br>
              <a:rPr lang="es-CL" dirty="0" smtClean="0">
                <a:latin typeface="Comic Sans MS" pitchFamily="66" charset="0"/>
              </a:rPr>
            </a:br>
            <a:r>
              <a:rPr lang="es-CL" dirty="0" smtClean="0">
                <a:latin typeface="Comic Sans MS" pitchFamily="66" charset="0"/>
              </a:rPr>
              <a:t>b) En la figura 2, el corazón.</a:t>
            </a:r>
            <a:br>
              <a:rPr lang="es-CL" dirty="0" smtClean="0">
                <a:latin typeface="Comic Sans MS" pitchFamily="66" charset="0"/>
              </a:rPr>
            </a:br>
            <a:r>
              <a:rPr lang="es-CL" dirty="0" smtClean="0">
                <a:latin typeface="Comic Sans MS" pitchFamily="66" charset="0"/>
              </a:rPr>
              <a:t>c) En la figura 3, el estómago.</a:t>
            </a:r>
            <a: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CL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s-CL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es-CL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r>
              <a:rPr lang="es-CL" sz="5400" dirty="0" smtClean="0">
                <a:solidFill>
                  <a:srgbClr val="FF0000"/>
                </a:solidFill>
                <a:latin typeface="Comic Sans MS" pitchFamily="66" charset="0"/>
              </a:rPr>
              <a:t>Antes de trabajar con las diapositivas tienes que leer y observar las páginas 6, 7, 8, 9, 10 y 11 de tu libro de ciencias.</a:t>
            </a:r>
            <a:r>
              <a:rPr lang="es-CL" dirty="0" smtClean="0">
                <a:latin typeface="Comic Sans MS" pitchFamily="66" charset="0"/>
              </a:rPr>
              <a:t> </a:t>
            </a:r>
            <a:endParaRPr lang="es-C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30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435280" cy="1152128"/>
          </a:xfrm>
        </p:spPr>
        <p:txBody>
          <a:bodyPr/>
          <a:lstStyle/>
          <a:p>
            <a:r>
              <a:rPr lang="es-CL" dirty="0" smtClean="0"/>
              <a:t>Fig.1                  Fig.2                 Fig.3  </a:t>
            </a:r>
            <a:endParaRPr lang="es-C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3" y="202842"/>
            <a:ext cx="2753866" cy="531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233743"/>
            <a:ext cx="2749550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701" y="200695"/>
            <a:ext cx="2749550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9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r>
              <a:rPr lang="es-CL" sz="4000" b="1" dirty="0">
                <a:solidFill>
                  <a:srgbClr val="FF0000"/>
                </a:solidFill>
                <a:latin typeface="Comic Sans MS" pitchFamily="66" charset="0"/>
              </a:rPr>
              <a:t>¿CÓMO FUNCIONA NUESTRO CUERPO</a:t>
            </a:r>
            <a:r>
              <a:rPr lang="es-CL" sz="40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br>
              <a:rPr lang="es-CL" sz="4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CL" sz="40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s-CL" sz="40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CL" sz="4000" dirty="0">
                <a:latin typeface="Comic Sans MS" pitchFamily="66" charset="0"/>
              </a:rPr>
              <a:t>N</a:t>
            </a:r>
            <a:r>
              <a:rPr lang="es-CL" sz="4000" dirty="0" smtClean="0">
                <a:latin typeface="Comic Sans MS" pitchFamily="66" charset="0"/>
              </a:rPr>
              <a:t>uestro cuerpo debe </a:t>
            </a:r>
            <a:r>
              <a:rPr lang="es-CL" sz="4000" u="sng" dirty="0" smtClean="0">
                <a:solidFill>
                  <a:srgbClr val="FF0000"/>
                </a:solidFill>
                <a:latin typeface="Comic Sans MS" pitchFamily="66" charset="0"/>
              </a:rPr>
              <a:t>funcionar</a:t>
            </a:r>
            <a:r>
              <a:rPr lang="es-CL" sz="4000" dirty="0" smtClean="0">
                <a:latin typeface="Comic Sans MS" pitchFamily="66" charset="0"/>
              </a:rPr>
              <a:t> correctamente, para ello tenemos  órganos que nos ayudan a hacerlo.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216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 smtClean="0">
                <a:latin typeface="Comic Sans MS" pitchFamily="66" charset="0"/>
              </a:rPr>
              <a:t/>
            </a:r>
            <a:br>
              <a:rPr lang="es-CL" dirty="0" smtClean="0">
                <a:latin typeface="Comic Sans MS" pitchFamily="66" charset="0"/>
              </a:rPr>
            </a:br>
            <a:r>
              <a:rPr lang="es-CL" dirty="0">
                <a:latin typeface="Comic Sans MS" pitchFamily="66" charset="0"/>
              </a:rPr>
              <a:t/>
            </a:r>
            <a:br>
              <a:rPr lang="es-CL" dirty="0">
                <a:latin typeface="Comic Sans MS" pitchFamily="66" charset="0"/>
              </a:rPr>
            </a:br>
            <a:r>
              <a:rPr lang="es-CL" dirty="0" smtClean="0">
                <a:latin typeface="Comic Sans MS" pitchFamily="66" charset="0"/>
              </a:rPr>
              <a:t/>
            </a:r>
            <a:br>
              <a:rPr lang="es-CL" dirty="0" smtClean="0">
                <a:latin typeface="Comic Sans MS" pitchFamily="66" charset="0"/>
              </a:rPr>
            </a:br>
            <a:r>
              <a:rPr lang="es-CL" dirty="0">
                <a:latin typeface="Comic Sans MS" pitchFamily="66" charset="0"/>
              </a:rPr>
              <a:t/>
            </a:r>
            <a:br>
              <a:rPr lang="es-CL" dirty="0">
                <a:latin typeface="Comic Sans MS" pitchFamily="66" charset="0"/>
              </a:rPr>
            </a:br>
            <a:r>
              <a:rPr lang="es-CL" dirty="0" smtClean="0">
                <a:latin typeface="Comic Sans MS" pitchFamily="66" charset="0"/>
              </a:rPr>
              <a:t>Algunos de esto órganos son: </a:t>
            </a:r>
            <a:r>
              <a:rPr lang="es-CL" dirty="0">
                <a:latin typeface="Comic Sans MS" pitchFamily="66" charset="0"/>
              </a:rPr>
              <a:t/>
            </a:r>
            <a:br>
              <a:rPr lang="es-CL" dirty="0">
                <a:latin typeface="Comic Sans MS" pitchFamily="66" charset="0"/>
              </a:rPr>
            </a:br>
            <a:r>
              <a:rPr lang="es-CL" sz="5300" b="1" dirty="0" smtClean="0">
                <a:solidFill>
                  <a:srgbClr val="FF0000"/>
                </a:solidFill>
                <a:latin typeface="Comic Sans MS" pitchFamily="66" charset="0"/>
              </a:rPr>
              <a:t>*</a:t>
            </a:r>
            <a:r>
              <a:rPr lang="es-CL" sz="5300" b="1" i="0" u="sng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El corazón</a:t>
            </a:r>
            <a:r>
              <a:rPr lang="es-CL" sz="5300" b="1" i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: </a:t>
            </a:r>
            <a:r>
              <a:rPr lang="es-CL" sz="5300" b="0" i="0" dirty="0" smtClean="0">
                <a:solidFill>
                  <a:srgbClr val="333333"/>
                </a:solidFill>
                <a:effectLst/>
                <a:latin typeface="Comic Sans MS" pitchFamily="66" charset="0"/>
              </a:rPr>
              <a:t>es un órgano muy importante que está ubicado entre los pulmones hacia el lado izquierdo.</a:t>
            </a:r>
            <a:br>
              <a:rPr lang="es-CL" sz="5300" b="0" i="0" dirty="0" smtClean="0">
                <a:solidFill>
                  <a:srgbClr val="333333"/>
                </a:solidFill>
                <a:effectLst/>
                <a:latin typeface="Comic Sans MS" pitchFamily="66" charset="0"/>
              </a:rPr>
            </a:br>
            <a:r>
              <a:rPr lang="es-CL" sz="5300" b="0" i="0" dirty="0" smtClean="0">
                <a:solidFill>
                  <a:srgbClr val="FFC000"/>
                </a:solidFill>
                <a:effectLst/>
                <a:latin typeface="Comic Sans MS" pitchFamily="66" charset="0"/>
              </a:rPr>
              <a:t>Es un músculo </a:t>
            </a:r>
            <a:r>
              <a:rPr lang="es-CL" sz="5300" b="0" i="0" dirty="0" smtClean="0">
                <a:solidFill>
                  <a:srgbClr val="333333"/>
                </a:solidFill>
                <a:effectLst/>
                <a:latin typeface="Comic Sans MS" pitchFamily="66" charset="0"/>
              </a:rPr>
              <a:t>que nunca deja de funcionar, porque si se detiene nos morimos. </a:t>
            </a:r>
            <a:br>
              <a:rPr lang="es-CL" sz="5300" b="0" i="0" dirty="0" smtClean="0">
                <a:solidFill>
                  <a:srgbClr val="333333"/>
                </a:solidFill>
                <a:effectLst/>
                <a:latin typeface="Comic Sans MS" pitchFamily="66" charset="0"/>
              </a:rPr>
            </a:br>
            <a:r>
              <a:rPr lang="es-CL" sz="5300" dirty="0">
                <a:solidFill>
                  <a:srgbClr val="333333"/>
                </a:solidFill>
                <a:latin typeface="Comic Sans MS" pitchFamily="66" charset="0"/>
              </a:rPr>
              <a:t/>
            </a:r>
            <a:br>
              <a:rPr lang="es-CL" sz="5300" dirty="0">
                <a:solidFill>
                  <a:srgbClr val="333333"/>
                </a:solidFill>
                <a:latin typeface="Comic Sans MS" pitchFamily="66" charset="0"/>
              </a:rPr>
            </a:br>
            <a:r>
              <a:rPr lang="es-CL" dirty="0" smtClean="0">
                <a:solidFill>
                  <a:srgbClr val="333333"/>
                </a:solidFill>
                <a:latin typeface="Comic Sans MS" pitchFamily="66" charset="0"/>
              </a:rPr>
              <a:t/>
            </a:r>
            <a:br>
              <a:rPr lang="es-CL" dirty="0" smtClean="0">
                <a:solidFill>
                  <a:srgbClr val="333333"/>
                </a:solidFill>
                <a:latin typeface="Comic Sans MS" pitchFamily="66" charset="0"/>
              </a:rPr>
            </a:br>
            <a:r>
              <a:rPr lang="es-CL" dirty="0">
                <a:solidFill>
                  <a:srgbClr val="333333"/>
                </a:solidFill>
                <a:latin typeface="Comic Sans MS" pitchFamily="66" charset="0"/>
              </a:rPr>
              <a:t/>
            </a:r>
            <a:br>
              <a:rPr lang="es-CL" dirty="0">
                <a:solidFill>
                  <a:srgbClr val="333333"/>
                </a:solidFill>
                <a:latin typeface="Comic Sans MS" pitchFamily="66" charset="0"/>
              </a:rPr>
            </a:br>
            <a:endParaRPr lang="es-CL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 fontScale="90000"/>
          </a:bodyPr>
          <a:lstStyle/>
          <a:p>
            <a:pPr algn="l"/>
            <a:r>
              <a:rPr lang="es-CL" sz="4000" dirty="0">
                <a:solidFill>
                  <a:srgbClr val="333333"/>
                </a:solidFill>
                <a:latin typeface="Comic Sans MS" pitchFamily="66" charset="0"/>
              </a:rPr>
              <a:t>El corazón no es más grande que un puño cerrado.</a:t>
            </a:r>
            <a:br>
              <a:rPr lang="es-CL" sz="4000" dirty="0">
                <a:solidFill>
                  <a:srgbClr val="333333"/>
                </a:solidFill>
                <a:latin typeface="Comic Sans MS" pitchFamily="66" charset="0"/>
              </a:rPr>
            </a:br>
            <a:r>
              <a:rPr lang="es-CL" sz="4000" dirty="0">
                <a:solidFill>
                  <a:srgbClr val="00B050"/>
                </a:solidFill>
                <a:latin typeface="Comic Sans MS" pitchFamily="66" charset="0"/>
              </a:rPr>
              <a:t>Gracias a la fuerza con que el corazón late, </a:t>
            </a:r>
            <a:r>
              <a:rPr lang="es-CL" sz="4000" dirty="0" smtClean="0">
                <a:solidFill>
                  <a:srgbClr val="00B050"/>
                </a:solidFill>
                <a:latin typeface="Comic Sans MS" pitchFamily="66" charset="0"/>
              </a:rPr>
              <a:t>impulsa la </a:t>
            </a:r>
            <a:r>
              <a:rPr lang="es-CL" sz="4000" dirty="0">
                <a:solidFill>
                  <a:srgbClr val="00B050"/>
                </a:solidFill>
                <a:latin typeface="Comic Sans MS" pitchFamily="66" charset="0"/>
              </a:rPr>
              <a:t>sangre </a:t>
            </a:r>
            <a:r>
              <a:rPr lang="es-CL" sz="4000" dirty="0" smtClean="0">
                <a:solidFill>
                  <a:srgbClr val="00B050"/>
                </a:solidFill>
                <a:latin typeface="Comic Sans MS" pitchFamily="66" charset="0"/>
              </a:rPr>
              <a:t>para que pueda </a:t>
            </a:r>
            <a:r>
              <a:rPr lang="es-CL" sz="4000" dirty="0">
                <a:solidFill>
                  <a:srgbClr val="00B050"/>
                </a:solidFill>
                <a:latin typeface="Comic Sans MS" pitchFamily="66" charset="0"/>
              </a:rPr>
              <a:t>correr por todo el cuerpo. </a:t>
            </a:r>
            <a:r>
              <a:rPr lang="es-CL" sz="4000" dirty="0">
                <a:solidFill>
                  <a:srgbClr val="333333"/>
                </a:solidFill>
                <a:latin typeface="Comic Sans MS" pitchFamily="66" charset="0"/>
              </a:rPr>
              <a:t>El sonido del corazón es rítmico y constante, se parece al  del tambor: </a:t>
            </a:r>
            <a:r>
              <a:rPr lang="es-CL" sz="4000" dirty="0" err="1">
                <a:solidFill>
                  <a:srgbClr val="333333"/>
                </a:solidFill>
                <a:latin typeface="Comic Sans MS" pitchFamily="66" charset="0"/>
              </a:rPr>
              <a:t>tam</a:t>
            </a:r>
            <a:r>
              <a:rPr lang="es-CL" sz="4000" dirty="0">
                <a:solidFill>
                  <a:srgbClr val="333333"/>
                </a:solidFill>
                <a:latin typeface="Comic Sans MS" pitchFamily="66" charset="0"/>
              </a:rPr>
              <a:t>,  </a:t>
            </a:r>
            <a:r>
              <a:rPr lang="es-CL" sz="4000" dirty="0" err="1" smtClean="0">
                <a:solidFill>
                  <a:srgbClr val="333333"/>
                </a:solidFill>
                <a:latin typeface="Comic Sans MS" pitchFamily="66" charset="0"/>
              </a:rPr>
              <a:t>tam</a:t>
            </a:r>
            <a:r>
              <a:rPr lang="es-CL" sz="4000" dirty="0" smtClean="0">
                <a:solidFill>
                  <a:srgbClr val="333333"/>
                </a:solidFill>
                <a:latin typeface="Comic Sans MS" pitchFamily="66" charset="0"/>
              </a:rPr>
              <a:t>, </a:t>
            </a:r>
            <a:r>
              <a:rPr lang="es-CL" sz="4000" dirty="0" err="1" smtClean="0">
                <a:solidFill>
                  <a:srgbClr val="333333"/>
                </a:solidFill>
                <a:latin typeface="Comic Sans MS" pitchFamily="66" charset="0"/>
              </a:rPr>
              <a:t>tam</a:t>
            </a:r>
            <a:r>
              <a:rPr lang="es-CL" sz="4000" dirty="0" smtClean="0">
                <a:solidFill>
                  <a:srgbClr val="333333"/>
                </a:solidFill>
                <a:latin typeface="Comic Sans MS" pitchFamily="66" charset="0"/>
              </a:rPr>
              <a:t>.</a:t>
            </a:r>
            <a:r>
              <a:rPr lang="es-CL" sz="4000" dirty="0">
                <a:solidFill>
                  <a:srgbClr val="333333"/>
                </a:solidFill>
                <a:latin typeface="Comic Sans MS" pitchFamily="66" charset="0"/>
              </a:rPr>
              <a:t/>
            </a:r>
            <a:br>
              <a:rPr lang="es-CL" sz="4000" dirty="0">
                <a:solidFill>
                  <a:srgbClr val="333333"/>
                </a:solidFill>
                <a:latin typeface="Comic Sans MS" pitchFamily="66" charset="0"/>
              </a:rPr>
            </a:br>
            <a:endParaRPr lang="es-CL" sz="40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t="13585" r="3439"/>
          <a:stretch/>
        </p:blipFill>
        <p:spPr bwMode="auto">
          <a:xfrm>
            <a:off x="1187624" y="4077072"/>
            <a:ext cx="72008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8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es-CL" sz="5400" b="0" i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Debemos cuidar nuestro corazón  </a:t>
            </a:r>
            <a:r>
              <a:rPr lang="es-CL" sz="54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realizando ejercicios</a:t>
            </a:r>
            <a:r>
              <a:rPr lang="es-CL" sz="5400" b="0" i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, </a:t>
            </a:r>
            <a:r>
              <a:rPr lang="es-CL" sz="5400" b="0" i="0" dirty="0" smtClean="0">
                <a:solidFill>
                  <a:srgbClr val="00B050"/>
                </a:solidFill>
                <a:effectLst/>
                <a:latin typeface="Comic Sans MS" pitchFamily="66" charset="0"/>
              </a:rPr>
              <a:t>consumiendo alimentos saludables</a:t>
            </a:r>
            <a:r>
              <a:rPr lang="es-CL" sz="5400" b="0" i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  y </a:t>
            </a:r>
            <a:r>
              <a:rPr lang="es-CL" sz="5400" b="0" i="0" dirty="0" smtClean="0">
                <a:solidFill>
                  <a:srgbClr val="FFC000"/>
                </a:solidFill>
                <a:effectLst/>
                <a:latin typeface="Comic Sans MS" pitchFamily="66" charset="0"/>
              </a:rPr>
              <a:t>evitando  el cigarrillo y el alcohol.</a:t>
            </a:r>
            <a:endParaRPr lang="es-CL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42" y="620688"/>
            <a:ext cx="846012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5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pPr algn="l"/>
            <a: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  <a:t>Ahora responde en tu cuaderno:</a:t>
            </a:r>
            <a:b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  <a:t/>
            </a:r>
            <a:b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  <a:t>a) ¿Cuál es la función del corazón y qué tamaño tiene?</a:t>
            </a:r>
            <a:b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  <a:t/>
            </a:r>
            <a:b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  <a:t>b) ¿Dónde se ubica el corazón en nuestro cuerpo?</a:t>
            </a:r>
            <a:b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  <a:t/>
            </a:r>
            <a:b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s-CL" sz="3600" dirty="0" smtClean="0">
                <a:solidFill>
                  <a:prstClr val="black"/>
                </a:solidFill>
                <a:latin typeface="Comic Sans MS" pitchFamily="66" charset="0"/>
              </a:rPr>
              <a:t>c) ¿Qué debemos hacer para cuidar nuestro corazón?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409594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pPr algn="l"/>
            <a:r>
              <a:rPr lang="es-CL" sz="4800" b="1" i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*</a:t>
            </a:r>
            <a:r>
              <a:rPr lang="es-CL" sz="4800" b="1" i="0" u="sng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Los pulmones</a:t>
            </a:r>
            <a:r>
              <a:rPr lang="es-CL" sz="4800" b="1" i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:</a:t>
            </a:r>
            <a:r>
              <a:rPr lang="es-CL" sz="4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CL" sz="4800" b="0" i="0" dirty="0" smtClean="0">
                <a:solidFill>
                  <a:srgbClr val="333333"/>
                </a:solidFill>
                <a:effectLst/>
                <a:latin typeface="Comic Sans MS" pitchFamily="66" charset="0"/>
              </a:rPr>
              <a:t>Son dos órganos que se encuentran ubicados </a:t>
            </a:r>
            <a:r>
              <a:rPr lang="es-CL" sz="4800" b="1" i="0" dirty="0" smtClean="0">
                <a:solidFill>
                  <a:srgbClr val="FFC000"/>
                </a:solidFill>
                <a:effectLst/>
                <a:latin typeface="Comic Sans MS" pitchFamily="66" charset="0"/>
              </a:rPr>
              <a:t>dentro de nuestro pecho</a:t>
            </a:r>
            <a:r>
              <a:rPr lang="es-CL" sz="4800" b="1" i="0" dirty="0" smtClean="0">
                <a:solidFill>
                  <a:srgbClr val="333333"/>
                </a:solidFill>
                <a:effectLst/>
                <a:latin typeface="Comic Sans MS" pitchFamily="66" charset="0"/>
              </a:rPr>
              <a:t> </a:t>
            </a:r>
            <a:r>
              <a:rPr lang="es-CL" sz="4800" b="0" i="0" dirty="0" smtClean="0">
                <a:solidFill>
                  <a:srgbClr val="333333"/>
                </a:solidFill>
                <a:effectLst/>
                <a:latin typeface="Comic Sans MS" pitchFamily="66" charset="0"/>
              </a:rPr>
              <a:t>y son como dos globos que se inflan y desinflan cada vez que inspiramos y espiramos el aire.</a:t>
            </a:r>
            <a:endParaRPr lang="es-CL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159</Words>
  <Application>Microsoft Office PowerPoint</Application>
  <PresentationFormat>Presentación en pantalla (4:3)</PresentationFormat>
  <Paragraphs>17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Open Sans</vt:lpstr>
      <vt:lpstr>Tema de Office</vt:lpstr>
      <vt:lpstr>¿CÓMO FUNCIONA NUESTRO CUERPO?  Objetivo: «Identificar la ubicación y explicar la función de algunas partes del cuerpo que son fundamentales para vivir: corazón, pulmones, estómago, esqueleto y músculos.»</vt:lpstr>
      <vt:lpstr>Antes de trabajar con las diapositivas tienes que leer y observar las páginas 6, 7, 8, 9, 10 y 11 de tu libro de ciencias. </vt:lpstr>
      <vt:lpstr>¿CÓMO FUNCIONA NUESTRO CUERPO?  Nuestro cuerpo debe funcionar correctamente, para ello tenemos  órganos que nos ayudan a hacerlo.</vt:lpstr>
      <vt:lpstr>    Algunos de esto órganos son:  *El corazón: es un órgano muy importante que está ubicado entre los pulmones hacia el lado izquierdo. Es un músculo que nunca deja de funcionar, porque si se detiene nos morimos.     </vt:lpstr>
      <vt:lpstr>El corazón no es más grande que un puño cerrado. Gracias a la fuerza con que el corazón late, impulsa la sangre para que pueda correr por todo el cuerpo. El sonido del corazón es rítmico y constante, se parece al  del tambor: tam,  tam, tam. </vt:lpstr>
      <vt:lpstr>Debemos cuidar nuestro corazón  realizando ejercicios, consumiendo alimentos saludables  y evitando  el cigarrillo y el alcohol.</vt:lpstr>
      <vt:lpstr>Presentación de PowerPoint</vt:lpstr>
      <vt:lpstr>Ahora responde en tu cuaderno:  a) ¿Cuál es la función del corazón y qué tamaño tiene?  b) ¿Dónde se ubica el corazón en nuestro cuerpo?  c) ¿Qué debemos hacer para cuidar nuestro corazón?</vt:lpstr>
      <vt:lpstr>*Los pulmones: Son dos órganos que se encuentran ubicados dentro de nuestro pecho y son como dos globos que se inflan y desinflan cada vez que inspiramos y espiramos el aire.</vt:lpstr>
      <vt:lpstr>Cuando entra el aire, lo hace por la nariz, luego pasa a un tubo que se llama tráquea y de ahí se reparte a los pulmones. </vt:lpstr>
      <vt:lpstr>Presentación de PowerPoint</vt:lpstr>
      <vt:lpstr>Al respirar, hacemos que en nuestros pulmones  entre   oxigeno  (aire  limpio) y cuando botamos el aire que estaba en los pulmones, sale anhídrido carbónico (aire sucio).</vt:lpstr>
      <vt:lpstr>Responde en tu cuaderno:  a) ¿Cómo le llamamos, científicamente, el aire que botamos de los pulmones y a aquel que entra a ellos?  b) ¿Qué función cumple la tráquea?</vt:lpstr>
      <vt:lpstr>*El estómago: Para crecer sanos y fuertes necesitamos alimentarnos, pero nuestro cuerpo no puede aprovechar los alimentos tal como los comemos; debe transformarlos y para  eso está el estómago. </vt:lpstr>
      <vt:lpstr>Los dientes cortan y muelen los alimentos hasta formar una pasta. Cuando los alimentos transformados en pasta llegan al estómago, éste se encarga de licuarlos, igual como lo haría una  batidora.</vt:lpstr>
      <vt:lpstr>Los   músculos del estómago son muy fuertes y junto con los jugos gástricos, trituran los alimentos.  Cuando los alimentos salen del estómago pasan, en forma líquida al intestino delgado.  </vt:lpstr>
      <vt:lpstr>Presentación de PowerPoint</vt:lpstr>
      <vt:lpstr>Responde en tu cuaderno:  a) ¿Qué hace el estómago con los alimentos?  b) ¿Por qué son importantes los dientes? </vt:lpstr>
      <vt:lpstr>  Trabaja en tu cuaderno.  1. Dibuja lo siguiente:  a) En la figura 1, los pulmones. b) En la figura 2, el corazón. c) En la figura 3, el estómago.  </vt:lpstr>
      <vt:lpstr>Fig.1                  Fig.2                 Fig.3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FUNCIONA NUESTRO CUERPO?  Objetivo: «Identificar la ubicación y explicar la función de algunas partes del cuerpo que son fundamentales para vivir: corazón, pulmones, estómago, esqueleto y músculo.»</dc:title>
  <dc:creator>cliente</dc:creator>
  <cp:lastModifiedBy>Andrea Beltrán</cp:lastModifiedBy>
  <cp:revision>25</cp:revision>
  <dcterms:created xsi:type="dcterms:W3CDTF">2020-03-28T19:06:43Z</dcterms:created>
  <dcterms:modified xsi:type="dcterms:W3CDTF">2020-04-01T13:43:17Z</dcterms:modified>
</cp:coreProperties>
</file>